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07200" cy="99393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FF66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136" autoAdjust="0"/>
    <p:restoredTop sz="94660"/>
  </p:normalViewPr>
  <p:slideViewPr>
    <p:cSldViewPr>
      <p:cViewPr varScale="1">
        <p:scale>
          <a:sx n="69" d="100"/>
          <a:sy n="69" d="100"/>
        </p:scale>
        <p:origin x="-19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l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wrap="square" lIns="90562" tIns="45281" rIns="90562" bIns="4528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9BE38CF6-5533-4C86-887A-776B978A57A7}" type="datetimeFigureOut">
              <a:rPr lang="en-US"/>
              <a:pPr>
                <a:defRPr/>
              </a:pPr>
              <a:t>6/14/2015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62" tIns="45281" rIns="90562" bIns="452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3575"/>
          </a:xfrm>
          <a:prstGeom prst="rect">
            <a:avLst/>
          </a:prstGeom>
        </p:spPr>
        <p:txBody>
          <a:bodyPr vert="horz" lIns="90562" tIns="45281" rIns="90562" bIns="45281" rtlCol="0"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l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0562" tIns="45281" rIns="90562" bIns="4528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FD5A17B7-E80E-41DE-81D6-CF543AE2A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F0BC8-C0AD-4DB0-AF26-5FF263F686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C7738-A3C9-4224-AD5B-28D81F35A2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5F5D5-240A-4B67-B2BB-B29DCDEA7F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63C41-F0A1-4EEF-8599-433792BEA1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82D7A-A971-4860-A8BF-E8A18AC3F9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D570D-CF41-46BD-B00E-60D756B030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3BD29-761D-495D-8213-C3AA8FD88F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62D0-A6A7-47D3-9A3D-27AA32C0A0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E0076-C038-4B21-B7B7-DF9115AA6E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F2E0C-695A-40DC-A3E0-719C554578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5BF68-F1DA-441A-BAD8-8960B8EA46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1CB08-7D4C-4EAC-9256-9C8501FB9B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fld id="{7235A8CF-C681-46D2-B226-95984F01BE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8125" y="436563"/>
            <a:ext cx="2965450" cy="15113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u="sng" dirty="0">
                <a:solidFill>
                  <a:schemeClr val="tx2"/>
                </a:solidFill>
              </a:rPr>
              <a:t>Memory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2"/>
                </a:solidFill>
                <a:latin typeface="Comic Sans MS" pitchFamily="66" charset="0"/>
              </a:rPr>
              <a:t>Volume of a cube = length x length x length or length</a:t>
            </a:r>
            <a:r>
              <a:rPr lang="en-US" sz="1200" baseline="30000" dirty="0">
                <a:solidFill>
                  <a:schemeClr val="tx2"/>
                </a:solidFill>
                <a:latin typeface="Comic Sans MS" pitchFamily="66" charset="0"/>
              </a:rPr>
              <a:t>3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2"/>
                </a:solidFill>
                <a:latin typeface="Comic Sans MS" pitchFamily="66" charset="0"/>
              </a:rPr>
              <a:t>Volume of a cuboid = width x length x height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2"/>
                </a:solidFill>
                <a:latin typeface="Comic Sans MS" pitchFamily="66" charset="0"/>
              </a:rPr>
              <a:t>Volume of a prism = area of the front shape x length </a:t>
            </a:r>
          </a:p>
          <a:p>
            <a:pPr algn="ctr"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492500" y="381000"/>
            <a:ext cx="2774950" cy="151288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u="sng" dirty="0">
                <a:solidFill>
                  <a:schemeClr val="tx2"/>
                </a:solidFill>
              </a:rPr>
              <a:t>Maths in real life</a:t>
            </a:r>
          </a:p>
          <a:p>
            <a:pPr algn="ctr">
              <a:defRPr/>
            </a:pPr>
            <a:endParaRPr lang="en-US" sz="1200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en-US" sz="1200" dirty="0">
                <a:solidFill>
                  <a:schemeClr val="tx2"/>
                </a:solidFill>
              </a:rPr>
              <a:t>Where is volume used in real life?</a:t>
            </a:r>
          </a:p>
          <a:p>
            <a:pPr algn="ctr">
              <a:defRPr/>
            </a:pPr>
            <a:endParaRPr lang="en-US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372200" y="476672"/>
            <a:ext cx="2592387" cy="138588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u="sng" dirty="0">
                <a:solidFill>
                  <a:schemeClr val="tx2"/>
                </a:solidFill>
              </a:rPr>
              <a:t>What is it?</a:t>
            </a:r>
          </a:p>
          <a:p>
            <a:pPr algn="ctr">
              <a:defRPr/>
            </a:pPr>
            <a:r>
              <a:rPr lang="en-US" sz="1200" dirty="0">
                <a:solidFill>
                  <a:schemeClr val="tx2"/>
                </a:solidFill>
              </a:rPr>
              <a:t>A cuboid and a cube have the same volume. The cuboid has lengths of 3cm, 8cm and 9 cm. What is the length of the cube?</a:t>
            </a:r>
          </a:p>
          <a:p>
            <a:pPr marL="171450" indent="-171450">
              <a:buFont typeface="Arial"/>
              <a:buChar char="•"/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5250" y="2058988"/>
            <a:ext cx="3108325" cy="468312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>
                <a:solidFill>
                  <a:schemeClr val="tx2"/>
                </a:solidFill>
                <a:ea typeface="ＭＳ Ｐゴシック" charset="-128"/>
              </a:rPr>
              <a:t>Key learning: Bronze</a:t>
            </a:r>
          </a:p>
          <a:p>
            <a:pPr algn="ctr">
              <a:defRPr/>
            </a:pPr>
            <a:endParaRPr lang="en-US" sz="1400" b="1" u="sng" dirty="0">
              <a:solidFill>
                <a:schemeClr val="tx2"/>
              </a:solidFill>
              <a:ea typeface="ＭＳ Ｐゴシック" charset="-128"/>
            </a:endParaRPr>
          </a:p>
          <a:p>
            <a:pPr marL="342900" indent="-342900">
              <a:buFontTx/>
              <a:buAutoNum type="arabicParenR"/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charset="-128"/>
              </a:rPr>
              <a:t>Calculate the volume of a cube with side 4cm</a:t>
            </a:r>
          </a:p>
          <a:p>
            <a:pPr marL="342900" indent="-342900">
              <a:buFontTx/>
              <a:buAutoNum type="arabicParenR"/>
              <a:defRPr/>
            </a:pPr>
            <a:endParaRPr lang="en-US" sz="1400" dirty="0">
              <a:solidFill>
                <a:schemeClr val="tx2"/>
              </a:solidFill>
              <a:ea typeface="ＭＳ Ｐゴシック" charset="-128"/>
            </a:endParaRPr>
          </a:p>
          <a:p>
            <a:pPr marL="342900" indent="-342900">
              <a:buFontTx/>
              <a:buAutoNum type="arabicParenR"/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charset="-128"/>
              </a:rPr>
              <a:t>Calculate the volume of a cuboid with sides 3cm, 5cm, 9cm</a:t>
            </a:r>
          </a:p>
          <a:p>
            <a:pPr marL="342900" indent="-342900">
              <a:buFontTx/>
              <a:buAutoNum type="arabicParenR"/>
              <a:defRPr/>
            </a:pPr>
            <a:endParaRPr lang="en-US" sz="1400" dirty="0">
              <a:solidFill>
                <a:schemeClr val="tx2"/>
              </a:solidFill>
              <a:ea typeface="ＭＳ Ｐゴシック" charset="-128"/>
            </a:endParaRPr>
          </a:p>
          <a:p>
            <a:pPr marL="342900" indent="-342900">
              <a:buFontTx/>
              <a:buAutoNum type="arabicParenR"/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charset="-128"/>
              </a:rPr>
              <a:t>Calculate the volume of a triangle prism, where the triangle has a base of 5 cm and a height of 6cm and the length of the prism is 10 cm.</a:t>
            </a:r>
          </a:p>
          <a:p>
            <a:pPr marL="342900" indent="-342900">
              <a:buFontTx/>
              <a:buAutoNum type="arabicParenR"/>
              <a:defRPr/>
            </a:pPr>
            <a:endParaRPr lang="en-US" sz="1400" dirty="0">
              <a:solidFill>
                <a:schemeClr val="tx2"/>
              </a:solidFill>
              <a:ea typeface="ＭＳ Ｐゴシック" charset="-128"/>
            </a:endParaRPr>
          </a:p>
          <a:p>
            <a:pPr marL="342900" indent="-342900">
              <a:buFontTx/>
              <a:buAutoNum type="arabicParenR"/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charset="-128"/>
              </a:rPr>
              <a:t>Calculate the volume of a triangular prism that has an area of the triangle to be 9cm</a:t>
            </a:r>
            <a:r>
              <a:rPr lang="en-US" sz="1400" baseline="30000" dirty="0">
                <a:solidFill>
                  <a:schemeClr val="tx2"/>
                </a:solidFill>
                <a:ea typeface="ＭＳ Ｐゴシック" charset="-128"/>
              </a:rPr>
              <a:t>2</a:t>
            </a:r>
            <a:r>
              <a:rPr lang="en-US" sz="1400" dirty="0">
                <a:solidFill>
                  <a:schemeClr val="tx2"/>
                </a:solidFill>
                <a:ea typeface="ＭＳ Ｐゴシック" charset="-128"/>
              </a:rPr>
              <a:t> and the prism has a length of 12 cm.</a:t>
            </a:r>
            <a:endParaRPr lang="en-US" sz="1400" b="1" u="sng" dirty="0">
              <a:solidFill>
                <a:schemeClr val="tx2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sz="1400" b="1" u="sng" dirty="0">
              <a:solidFill>
                <a:schemeClr val="tx2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  <a:ea typeface="ＭＳ Ｐゴシック" charset="-128"/>
            </a:endParaRP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0" y="1111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Volume homework Year_____ Set on ______/Due on________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348038" y="1971675"/>
            <a:ext cx="2952750" cy="468471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>
                <a:solidFill>
                  <a:schemeClr val="tx2"/>
                </a:solidFill>
                <a:ea typeface="ＭＳ Ｐゴシック" charset="-128"/>
              </a:rPr>
              <a:t>Key learning: Silver</a:t>
            </a:r>
          </a:p>
          <a:p>
            <a:pPr>
              <a:buFontTx/>
              <a:buAutoNum type="alphaLcParenR"/>
              <a:defRPr/>
            </a:pPr>
            <a:endParaRPr lang="en-US" sz="1400" dirty="0">
              <a:solidFill>
                <a:schemeClr val="tx2"/>
              </a:solidFill>
              <a:ea typeface="ＭＳ Ｐゴシック" charset="-128"/>
            </a:endParaRPr>
          </a:p>
          <a:p>
            <a:pPr>
              <a:defRPr/>
            </a:pPr>
            <a:r>
              <a:rPr lang="en-US" sz="1400" i="1" u="sng" dirty="0">
                <a:solidFill>
                  <a:schemeClr val="tx2"/>
                </a:solidFill>
                <a:ea typeface="ＭＳ Ｐゴシック" charset="-128"/>
              </a:rPr>
              <a:t> </a:t>
            </a:r>
            <a:endParaRPr lang="en-US" dirty="0">
              <a:solidFill>
                <a:schemeClr val="tx2"/>
              </a:solidFill>
              <a:ea typeface="ＭＳ Ｐゴシック" charset="-128"/>
            </a:endParaRPr>
          </a:p>
          <a:p>
            <a:pPr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charset="-128"/>
              </a:rPr>
              <a:t>1. A box with sides of length 6cm, 12cm and 10cm, is put into a larger box with sides of length 10cm, 20cm and 30cm.</a:t>
            </a:r>
          </a:p>
          <a:p>
            <a:pPr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charset="-128"/>
              </a:rPr>
              <a:t>Calculate the volume of the empty space in the larger box.</a:t>
            </a:r>
          </a:p>
          <a:p>
            <a:pPr>
              <a:defRPr/>
            </a:pPr>
            <a:endParaRPr lang="en-US" sz="1400" dirty="0">
              <a:solidFill>
                <a:schemeClr val="tx2"/>
              </a:solidFill>
              <a:ea typeface="ＭＳ Ｐゴシック" charset="-128"/>
            </a:endParaRPr>
          </a:p>
          <a:p>
            <a:pPr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charset="-128"/>
              </a:rPr>
              <a:t>2. A large box is a cube with sides of length 50cm. Small cubes have sides of length 10cm.</a:t>
            </a:r>
          </a:p>
          <a:p>
            <a:pPr marL="342900" indent="-342900">
              <a:buFontTx/>
              <a:buAutoNum type="alphaLcParenR"/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charset="-128"/>
              </a:rPr>
              <a:t>Calculate the volume of the large box</a:t>
            </a:r>
          </a:p>
          <a:p>
            <a:pPr marL="342900" indent="-342900">
              <a:buFontTx/>
              <a:buAutoNum type="alphaLcParenR"/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charset="-128"/>
              </a:rPr>
              <a:t>Calculate the volume of a small cube</a:t>
            </a:r>
          </a:p>
          <a:p>
            <a:pPr marL="342900" indent="-342900">
              <a:buFontTx/>
              <a:buAutoNum type="alphaLcParenR"/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charset="-128"/>
              </a:rPr>
              <a:t>How many small cubes will fit into the large box?</a:t>
            </a:r>
          </a:p>
          <a:p>
            <a:pPr algn="ctr">
              <a:defRPr/>
            </a:pPr>
            <a:endParaRPr lang="en-US" dirty="0">
              <a:solidFill>
                <a:schemeClr val="tx2"/>
              </a:solidFill>
              <a:ea typeface="ＭＳ Ｐゴシック" charset="-12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443663" y="1971675"/>
            <a:ext cx="2520825" cy="468471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>
                <a:solidFill>
                  <a:schemeClr val="tx2"/>
                </a:solidFill>
                <a:ea typeface="ＭＳ Ｐゴシック" charset="-128"/>
              </a:rPr>
              <a:t>The Golden Challenge</a:t>
            </a:r>
          </a:p>
          <a:p>
            <a:pPr>
              <a:buFontTx/>
              <a:buAutoNum type="alphaLcParenR"/>
              <a:defRPr/>
            </a:pPr>
            <a:endParaRPr lang="en-US" sz="1400" dirty="0">
              <a:solidFill>
                <a:schemeClr val="tx2"/>
              </a:solidFill>
              <a:ea typeface="ＭＳ Ｐゴシック" charset="-128"/>
            </a:endParaRPr>
          </a:p>
          <a:p>
            <a:pPr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charset="-128"/>
              </a:rPr>
              <a:t>Calculate the volume of these shapes </a:t>
            </a:r>
          </a:p>
          <a:p>
            <a:pPr algn="ctr">
              <a:defRPr/>
            </a:pPr>
            <a:endParaRPr lang="en-US" dirty="0">
              <a:solidFill>
                <a:schemeClr val="tx2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  <a:ea typeface="ＭＳ Ｐゴシック" charset="-128"/>
            </a:endParaRPr>
          </a:p>
        </p:txBody>
      </p:sp>
      <p:pic>
        <p:nvPicPr>
          <p:cNvPr id="2057" name="Picture 7"/>
          <p:cNvPicPr>
            <a:picLocks noChangeAspect="1" noChangeArrowheads="1"/>
          </p:cNvPicPr>
          <p:nvPr/>
        </p:nvPicPr>
        <p:blipFill>
          <a:blip r:embed="rId2" cstate="print"/>
          <a:srcRect l="23438" t="30730" r="47414" b="22395"/>
          <a:stretch>
            <a:fillRect/>
          </a:stretch>
        </p:blipFill>
        <p:spPr bwMode="auto">
          <a:xfrm>
            <a:off x="6545263" y="3195638"/>
            <a:ext cx="144780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7"/>
          <p:cNvPicPr>
            <a:picLocks noChangeAspect="1" noChangeArrowheads="1"/>
          </p:cNvPicPr>
          <p:nvPr/>
        </p:nvPicPr>
        <p:blipFill>
          <a:blip r:embed="rId2" cstate="print"/>
          <a:srcRect l="52502" t="30730" r="23242" b="40726"/>
          <a:stretch>
            <a:fillRect/>
          </a:stretch>
        </p:blipFill>
        <p:spPr bwMode="auto">
          <a:xfrm>
            <a:off x="6545263" y="5084763"/>
            <a:ext cx="152082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8125" y="436563"/>
            <a:ext cx="2965450" cy="15113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u="sng" dirty="0">
                <a:solidFill>
                  <a:schemeClr val="tx2"/>
                </a:solidFill>
              </a:rPr>
              <a:t>Memory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2"/>
                </a:solidFill>
                <a:latin typeface="Comic Sans MS" pitchFamily="66" charset="0"/>
              </a:rPr>
              <a:t>Volume of a cube = length x length x length or length</a:t>
            </a:r>
            <a:r>
              <a:rPr lang="en-US" sz="1200" baseline="30000" dirty="0">
                <a:solidFill>
                  <a:schemeClr val="tx2"/>
                </a:solidFill>
                <a:latin typeface="Comic Sans MS" pitchFamily="66" charset="0"/>
              </a:rPr>
              <a:t>3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2"/>
                </a:solidFill>
                <a:latin typeface="Comic Sans MS" pitchFamily="66" charset="0"/>
              </a:rPr>
              <a:t>Volume of a cuboid = width x length x height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2"/>
                </a:solidFill>
                <a:latin typeface="Comic Sans MS" pitchFamily="66" charset="0"/>
              </a:rPr>
              <a:t>Volume of a prism = area of the front shape x length </a:t>
            </a:r>
          </a:p>
          <a:p>
            <a:pPr algn="ctr"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492500" y="381000"/>
            <a:ext cx="2774950" cy="151288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u="sng" dirty="0">
                <a:solidFill>
                  <a:schemeClr val="tx2"/>
                </a:solidFill>
              </a:rPr>
              <a:t>Maths in real life</a:t>
            </a:r>
          </a:p>
          <a:p>
            <a:pPr algn="ctr">
              <a:defRPr/>
            </a:pPr>
            <a:endParaRPr lang="en-US" sz="1200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en-US" sz="1200" dirty="0">
                <a:solidFill>
                  <a:schemeClr val="tx2"/>
                </a:solidFill>
              </a:rPr>
              <a:t>Where is volume used in real life?</a:t>
            </a:r>
          </a:p>
          <a:p>
            <a:pPr algn="ctr">
              <a:defRPr/>
            </a:pPr>
            <a:endParaRPr lang="en-US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497638" y="468313"/>
            <a:ext cx="2592387" cy="138588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u="sng" dirty="0">
                <a:solidFill>
                  <a:schemeClr val="tx2"/>
                </a:solidFill>
              </a:rPr>
              <a:t>What is it?</a:t>
            </a:r>
          </a:p>
          <a:p>
            <a:pPr algn="ctr">
              <a:defRPr/>
            </a:pPr>
            <a:r>
              <a:rPr lang="en-US" sz="1200" dirty="0">
                <a:solidFill>
                  <a:schemeClr val="tx2"/>
                </a:solidFill>
              </a:rPr>
              <a:t>A cuboid and a cube have the same volume. The cuboid has lengths of 3cm, 8cm and 9 cm. What is the length of the cube? </a:t>
            </a:r>
            <a:r>
              <a:rPr lang="en-US" sz="1200" dirty="0">
                <a:solidFill>
                  <a:srgbClr val="FF0000"/>
                </a:solidFill>
              </a:rPr>
              <a:t>6 root 6</a:t>
            </a:r>
            <a:endParaRPr lang="en-US" sz="1200" dirty="0">
              <a:solidFill>
                <a:schemeClr val="tx2"/>
              </a:solidFill>
            </a:endParaRPr>
          </a:p>
          <a:p>
            <a:pPr marL="171450" indent="-171450">
              <a:buFont typeface="Arial"/>
              <a:buChar char="•"/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5250" y="2058988"/>
            <a:ext cx="3108325" cy="468312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>
                <a:solidFill>
                  <a:schemeClr val="tx2"/>
                </a:solidFill>
                <a:ea typeface="ＭＳ Ｐゴシック" charset="-128"/>
              </a:rPr>
              <a:t>Key learning: Bronze</a:t>
            </a:r>
          </a:p>
          <a:p>
            <a:pPr algn="ctr">
              <a:defRPr/>
            </a:pPr>
            <a:endParaRPr lang="en-US" sz="1400" b="1" u="sng" dirty="0">
              <a:solidFill>
                <a:schemeClr val="tx2"/>
              </a:solidFill>
              <a:ea typeface="ＭＳ Ｐゴシック" charset="-128"/>
            </a:endParaRPr>
          </a:p>
          <a:p>
            <a:pPr marL="342900" indent="-342900">
              <a:buFontTx/>
              <a:buAutoNum type="arabicParenR"/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charset="-128"/>
              </a:rPr>
              <a:t>Calculate the volume of a cube with side 4cm </a:t>
            </a:r>
            <a:r>
              <a:rPr lang="en-US" sz="1400" dirty="0">
                <a:solidFill>
                  <a:srgbClr val="FF0000"/>
                </a:solidFill>
                <a:ea typeface="ＭＳ Ｐゴシック" charset="-128"/>
              </a:rPr>
              <a:t>64cm </a:t>
            </a:r>
            <a:r>
              <a:rPr lang="en-US" sz="1400" dirty="0" err="1">
                <a:solidFill>
                  <a:srgbClr val="FF0000"/>
                </a:solidFill>
                <a:ea typeface="ＭＳ Ｐゴシック" charset="-128"/>
              </a:rPr>
              <a:t>cbd</a:t>
            </a:r>
            <a:endParaRPr lang="en-US" sz="1400" dirty="0">
              <a:solidFill>
                <a:schemeClr val="tx2"/>
              </a:solidFill>
              <a:ea typeface="ＭＳ Ｐゴシック" charset="-128"/>
            </a:endParaRPr>
          </a:p>
          <a:p>
            <a:pPr marL="342900" indent="-342900">
              <a:buFontTx/>
              <a:buAutoNum type="arabicParenR"/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charset="-128"/>
              </a:rPr>
              <a:t>Calculate the volume of a cuboid with sides 3cm, 5cm, 9cm </a:t>
            </a:r>
            <a:r>
              <a:rPr lang="en-US" sz="1400" dirty="0">
                <a:solidFill>
                  <a:srgbClr val="FF0000"/>
                </a:solidFill>
                <a:ea typeface="ＭＳ Ｐゴシック" charset="-128"/>
              </a:rPr>
              <a:t>135 cm </a:t>
            </a:r>
            <a:r>
              <a:rPr lang="en-US" sz="1400" dirty="0" err="1">
                <a:solidFill>
                  <a:srgbClr val="FF0000"/>
                </a:solidFill>
                <a:ea typeface="ＭＳ Ｐゴシック" charset="-128"/>
              </a:rPr>
              <a:t>cbd</a:t>
            </a:r>
            <a:endParaRPr lang="en-US" sz="1400" dirty="0">
              <a:solidFill>
                <a:schemeClr val="tx2"/>
              </a:solidFill>
              <a:ea typeface="ＭＳ Ｐゴシック" charset="-128"/>
            </a:endParaRPr>
          </a:p>
          <a:p>
            <a:pPr marL="342900" indent="-342900">
              <a:buFontTx/>
              <a:buAutoNum type="arabicParenR"/>
              <a:defRPr/>
            </a:pPr>
            <a:endParaRPr lang="en-US" sz="1400" dirty="0">
              <a:solidFill>
                <a:schemeClr val="tx2"/>
              </a:solidFill>
              <a:ea typeface="ＭＳ Ｐゴシック" charset="-128"/>
            </a:endParaRPr>
          </a:p>
          <a:p>
            <a:pPr marL="342900" indent="-342900">
              <a:buFontTx/>
              <a:buAutoNum type="arabicParenR"/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charset="-128"/>
              </a:rPr>
              <a:t>Calculate the volume of a triangle prism, where the triangle has a base of 5 cm and a height of 6cm and the length of the prism is 10 cm. </a:t>
            </a:r>
            <a:r>
              <a:rPr lang="en-US" sz="1400" dirty="0">
                <a:solidFill>
                  <a:srgbClr val="FF0000"/>
                </a:solidFill>
                <a:ea typeface="ＭＳ Ｐゴシック" charset="-128"/>
              </a:rPr>
              <a:t>150 cm </a:t>
            </a:r>
            <a:r>
              <a:rPr lang="en-US" sz="1400" dirty="0" err="1">
                <a:solidFill>
                  <a:srgbClr val="FF0000"/>
                </a:solidFill>
                <a:ea typeface="ＭＳ Ｐゴシック" charset="-128"/>
              </a:rPr>
              <a:t>cbd</a:t>
            </a:r>
            <a:endParaRPr lang="en-US" sz="1400" dirty="0">
              <a:solidFill>
                <a:schemeClr val="tx2"/>
              </a:solidFill>
              <a:ea typeface="ＭＳ Ｐゴシック" charset="-128"/>
            </a:endParaRPr>
          </a:p>
          <a:p>
            <a:pPr marL="342900" indent="-342900">
              <a:buFontTx/>
              <a:buAutoNum type="arabicParenR"/>
              <a:defRPr/>
            </a:pPr>
            <a:endParaRPr lang="en-US" sz="1400" dirty="0">
              <a:solidFill>
                <a:schemeClr val="tx2"/>
              </a:solidFill>
              <a:ea typeface="ＭＳ Ｐゴシック" charset="-128"/>
            </a:endParaRPr>
          </a:p>
          <a:p>
            <a:pPr marL="342900" indent="-342900">
              <a:buFontTx/>
              <a:buAutoNum type="arabicParenR"/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charset="-128"/>
              </a:rPr>
              <a:t>Calculate the volume of a triangular prism that has an area of the triangle to be 9cm</a:t>
            </a:r>
            <a:r>
              <a:rPr lang="en-US" sz="1400" baseline="30000" dirty="0">
                <a:solidFill>
                  <a:schemeClr val="tx2"/>
                </a:solidFill>
                <a:ea typeface="ＭＳ Ｐゴシック" charset="-128"/>
              </a:rPr>
              <a:t>2</a:t>
            </a:r>
            <a:r>
              <a:rPr lang="en-US" sz="1400" dirty="0">
                <a:solidFill>
                  <a:schemeClr val="tx2"/>
                </a:solidFill>
                <a:ea typeface="ＭＳ Ｐゴシック" charset="-128"/>
              </a:rPr>
              <a:t> and the prism has a length of 12 cm. </a:t>
            </a:r>
            <a:r>
              <a:rPr lang="en-US" sz="1400" dirty="0">
                <a:solidFill>
                  <a:srgbClr val="FF0000"/>
                </a:solidFill>
                <a:ea typeface="ＭＳ Ｐゴシック" charset="-128"/>
              </a:rPr>
              <a:t>108 cm </a:t>
            </a:r>
            <a:r>
              <a:rPr lang="en-US" sz="1400" dirty="0" err="1">
                <a:solidFill>
                  <a:srgbClr val="FF0000"/>
                </a:solidFill>
                <a:ea typeface="ＭＳ Ｐゴシック" charset="-128"/>
              </a:rPr>
              <a:t>cbd</a:t>
            </a:r>
            <a:endParaRPr lang="en-US" sz="1400" b="1" u="sng" dirty="0">
              <a:solidFill>
                <a:schemeClr val="tx2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  <a:ea typeface="ＭＳ Ｐゴシック" charset="-128"/>
            </a:endParaRPr>
          </a:p>
        </p:txBody>
      </p:sp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0" y="1111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Volume homework Year_____ Set on ______/Due on________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348038" y="1971675"/>
            <a:ext cx="2952750" cy="468471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>
                <a:solidFill>
                  <a:schemeClr val="tx2"/>
                </a:solidFill>
                <a:ea typeface="ＭＳ Ｐゴシック" charset="-128"/>
              </a:rPr>
              <a:t>Key learning: Silver</a:t>
            </a:r>
          </a:p>
          <a:p>
            <a:pPr>
              <a:buFontTx/>
              <a:buAutoNum type="alphaLcParenR"/>
              <a:defRPr/>
            </a:pPr>
            <a:endParaRPr lang="en-US" sz="1400" dirty="0">
              <a:solidFill>
                <a:schemeClr val="tx2"/>
              </a:solidFill>
              <a:ea typeface="ＭＳ Ｐゴシック" charset="-128"/>
            </a:endParaRPr>
          </a:p>
          <a:p>
            <a:pPr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charset="-128"/>
              </a:rPr>
              <a:t>1. A box with sides of length 6cm, 12cm and 10cm, is put into a larger box with sides of length 10cm, 20cm and 30cm.</a:t>
            </a:r>
          </a:p>
          <a:p>
            <a:pPr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charset="-128"/>
              </a:rPr>
              <a:t>Calculate the volume of the empty space in the larger box. </a:t>
            </a:r>
            <a:r>
              <a:rPr lang="en-US" sz="1400" dirty="0">
                <a:solidFill>
                  <a:srgbClr val="FF0000"/>
                </a:solidFill>
                <a:ea typeface="ＭＳ Ｐゴシック" charset="-128"/>
              </a:rPr>
              <a:t>5280 cm </a:t>
            </a:r>
            <a:r>
              <a:rPr lang="en-US" sz="1400" dirty="0" err="1">
                <a:solidFill>
                  <a:srgbClr val="FF0000"/>
                </a:solidFill>
                <a:ea typeface="ＭＳ Ｐゴシック" charset="-128"/>
              </a:rPr>
              <a:t>cbd</a:t>
            </a:r>
            <a:endParaRPr lang="en-US" sz="1400" dirty="0">
              <a:solidFill>
                <a:schemeClr val="tx2"/>
              </a:solidFill>
              <a:ea typeface="ＭＳ Ｐゴシック" charset="-128"/>
            </a:endParaRPr>
          </a:p>
          <a:p>
            <a:pPr>
              <a:defRPr/>
            </a:pPr>
            <a:endParaRPr lang="en-US" sz="1400" dirty="0">
              <a:solidFill>
                <a:schemeClr val="tx2"/>
              </a:solidFill>
              <a:ea typeface="ＭＳ Ｐゴシック" charset="-128"/>
            </a:endParaRPr>
          </a:p>
          <a:p>
            <a:pPr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charset="-128"/>
              </a:rPr>
              <a:t>2. A large box is a cube with sides of length 50cm. Small cubes have sides of length 10cm.</a:t>
            </a:r>
          </a:p>
          <a:p>
            <a:pPr marL="342900" indent="-342900">
              <a:buFontTx/>
              <a:buAutoNum type="alphaLcParenR"/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charset="-128"/>
              </a:rPr>
              <a:t>Calculate the volume of the large box </a:t>
            </a:r>
            <a:r>
              <a:rPr lang="en-US" sz="1400" dirty="0">
                <a:solidFill>
                  <a:srgbClr val="FF0000"/>
                </a:solidFill>
                <a:ea typeface="ＭＳ Ｐゴシック" charset="-128"/>
              </a:rPr>
              <a:t>125000 cm </a:t>
            </a:r>
            <a:r>
              <a:rPr lang="en-US" sz="1400" dirty="0" err="1">
                <a:solidFill>
                  <a:srgbClr val="FF0000"/>
                </a:solidFill>
                <a:ea typeface="ＭＳ Ｐゴシック" charset="-128"/>
              </a:rPr>
              <a:t>cbd</a:t>
            </a:r>
            <a:endParaRPr lang="en-US" sz="1400" dirty="0">
              <a:solidFill>
                <a:schemeClr val="tx2"/>
              </a:solidFill>
              <a:ea typeface="ＭＳ Ｐゴシック" charset="-128"/>
            </a:endParaRPr>
          </a:p>
          <a:p>
            <a:pPr marL="342900" indent="-342900">
              <a:buFontTx/>
              <a:buAutoNum type="alphaLcParenR"/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charset="-128"/>
              </a:rPr>
              <a:t>Calculate the volume of a small cube </a:t>
            </a:r>
            <a:r>
              <a:rPr lang="en-US" sz="1400" dirty="0">
                <a:solidFill>
                  <a:srgbClr val="FF0000"/>
                </a:solidFill>
                <a:ea typeface="ＭＳ Ｐゴシック" charset="-128"/>
              </a:rPr>
              <a:t>1000 cm </a:t>
            </a:r>
            <a:r>
              <a:rPr lang="en-US" sz="1400" dirty="0" err="1">
                <a:solidFill>
                  <a:srgbClr val="FF0000"/>
                </a:solidFill>
                <a:ea typeface="ＭＳ Ｐゴシック" charset="-128"/>
              </a:rPr>
              <a:t>cbd</a:t>
            </a:r>
            <a:endParaRPr lang="en-US" sz="1400" dirty="0">
              <a:solidFill>
                <a:schemeClr val="tx2"/>
              </a:solidFill>
              <a:ea typeface="ＭＳ Ｐゴシック" charset="-128"/>
            </a:endParaRPr>
          </a:p>
          <a:p>
            <a:pPr marL="342900" indent="-342900">
              <a:buFontTx/>
              <a:buAutoNum type="alphaLcParenR"/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charset="-128"/>
              </a:rPr>
              <a:t>How many small cubes will fit into the large box? </a:t>
            </a:r>
            <a:r>
              <a:rPr lang="en-US" sz="1400" dirty="0">
                <a:solidFill>
                  <a:srgbClr val="FF0000"/>
                </a:solidFill>
                <a:ea typeface="ＭＳ Ｐゴシック" charset="-128"/>
              </a:rPr>
              <a:t>125</a:t>
            </a:r>
            <a:endParaRPr lang="en-US" sz="1400" dirty="0">
              <a:solidFill>
                <a:schemeClr val="tx2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  <a:ea typeface="ＭＳ Ｐゴシック" charset="-12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443663" y="1971675"/>
            <a:ext cx="2700337" cy="468471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>
                <a:solidFill>
                  <a:schemeClr val="tx2"/>
                </a:solidFill>
                <a:ea typeface="ＭＳ Ｐゴシック" charset="-128"/>
              </a:rPr>
              <a:t>The Golden Challenge</a:t>
            </a:r>
          </a:p>
          <a:p>
            <a:pPr>
              <a:buFontTx/>
              <a:buAutoNum type="alphaLcParenR"/>
              <a:defRPr/>
            </a:pPr>
            <a:endParaRPr lang="en-US" sz="1400" dirty="0">
              <a:solidFill>
                <a:schemeClr val="tx2"/>
              </a:solidFill>
              <a:ea typeface="ＭＳ Ｐゴシック" charset="-128"/>
            </a:endParaRPr>
          </a:p>
          <a:p>
            <a:pPr>
              <a:defRPr/>
            </a:pPr>
            <a:r>
              <a:rPr lang="en-US" sz="1400" dirty="0">
                <a:solidFill>
                  <a:schemeClr val="tx2"/>
                </a:solidFill>
                <a:ea typeface="ＭＳ Ｐゴシック" charset="-128"/>
              </a:rPr>
              <a:t>Calculate the volume of these shapes </a:t>
            </a:r>
          </a:p>
          <a:p>
            <a:pPr algn="ctr">
              <a:defRPr/>
            </a:pPr>
            <a:r>
              <a:rPr lang="en-US" dirty="0">
                <a:solidFill>
                  <a:schemeClr val="tx2"/>
                </a:solidFill>
                <a:ea typeface="ＭＳ Ｐゴシック" charset="-128"/>
              </a:rPr>
              <a:t>    a) </a:t>
            </a:r>
            <a:r>
              <a:rPr lang="en-US" dirty="0">
                <a:solidFill>
                  <a:srgbClr val="FF0000"/>
                </a:solidFill>
                <a:ea typeface="ＭＳ Ｐゴシック" charset="-128"/>
              </a:rPr>
              <a:t>88 cm </a:t>
            </a:r>
            <a:r>
              <a:rPr lang="en-US" dirty="0" err="1">
                <a:solidFill>
                  <a:srgbClr val="FF0000"/>
                </a:solidFill>
                <a:ea typeface="ＭＳ Ｐゴシック" charset="-128"/>
              </a:rPr>
              <a:t>cbd</a:t>
            </a:r>
            <a:r>
              <a:rPr lang="en-US" dirty="0">
                <a:solidFill>
                  <a:srgbClr val="FF0000"/>
                </a:solidFill>
                <a:ea typeface="ＭＳ Ｐゴシック" charset="-128"/>
              </a:rPr>
              <a:t>  (b) 96 cm </a:t>
            </a:r>
            <a:r>
              <a:rPr lang="en-US" dirty="0" err="1">
                <a:solidFill>
                  <a:srgbClr val="FF0000"/>
                </a:solidFill>
                <a:ea typeface="ＭＳ Ｐゴシック" charset="-128"/>
              </a:rPr>
              <a:t>cbd</a:t>
            </a:r>
            <a:r>
              <a:rPr lang="en-US" dirty="0">
                <a:solidFill>
                  <a:srgbClr val="FF0000"/>
                </a:solidFill>
                <a:ea typeface="ＭＳ Ｐゴシック" charset="-128"/>
              </a:rPr>
              <a:t>  </a:t>
            </a:r>
          </a:p>
          <a:p>
            <a:pPr algn="ctr">
              <a:defRPr/>
            </a:pPr>
            <a:endParaRPr lang="en-US" dirty="0">
              <a:solidFill>
                <a:schemeClr val="tx2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  <a:ea typeface="ＭＳ Ｐゴシック" charset="-128"/>
            </a:endParaRPr>
          </a:p>
          <a:p>
            <a:pPr algn="ctr">
              <a:defRPr/>
            </a:pPr>
            <a:endParaRPr lang="en-US" dirty="0">
              <a:solidFill>
                <a:schemeClr val="tx2"/>
              </a:solidFill>
              <a:ea typeface="ＭＳ Ｐゴシック" charset="-128"/>
            </a:endParaRPr>
          </a:p>
        </p:txBody>
      </p:sp>
      <p:pic>
        <p:nvPicPr>
          <p:cNvPr id="3081" name="Picture 7"/>
          <p:cNvPicPr>
            <a:picLocks noChangeAspect="1" noChangeArrowheads="1"/>
          </p:cNvPicPr>
          <p:nvPr/>
        </p:nvPicPr>
        <p:blipFill>
          <a:blip r:embed="rId2" cstate="print"/>
          <a:srcRect l="23438" t="30730" r="47414" b="22395"/>
          <a:stretch>
            <a:fillRect/>
          </a:stretch>
        </p:blipFill>
        <p:spPr bwMode="auto">
          <a:xfrm>
            <a:off x="6545263" y="3440113"/>
            <a:ext cx="144780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2" name="Picture 7"/>
          <p:cNvPicPr>
            <a:picLocks noChangeAspect="1" noChangeArrowheads="1"/>
          </p:cNvPicPr>
          <p:nvPr/>
        </p:nvPicPr>
        <p:blipFill>
          <a:blip r:embed="rId2" cstate="print"/>
          <a:srcRect l="52502" t="30730" r="23242" b="40726"/>
          <a:stretch>
            <a:fillRect/>
          </a:stretch>
        </p:blipFill>
        <p:spPr bwMode="auto">
          <a:xfrm>
            <a:off x="7451725" y="5186363"/>
            <a:ext cx="152082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593</Words>
  <Application>Microsoft Office PowerPoint</Application>
  <PresentationFormat>On-screen Show (4:3)</PresentationFormat>
  <Paragraphs>83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</dc:creator>
  <cp:lastModifiedBy>Joanne Morgan</cp:lastModifiedBy>
  <cp:revision>81</cp:revision>
  <cp:lastPrinted>2015-04-29T09:41:21Z</cp:lastPrinted>
  <dcterms:created xsi:type="dcterms:W3CDTF">2012-11-14T22:07:06Z</dcterms:created>
  <dcterms:modified xsi:type="dcterms:W3CDTF">2015-06-14T12:59:53Z</dcterms:modified>
</cp:coreProperties>
</file>