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9144000" cy="6858000" type="screen4x3"/>
  <p:notesSz cx="6807200" cy="9939338"/>
  <p:defaultTextStyle>
    <a:defPPr>
      <a:defRPr lang="en-GB"/>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0000"/>
    <a:srgbClr val="FF6600"/>
    <a:srgbClr val="00CC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09" autoAdjust="0"/>
    <p:restoredTop sz="94660"/>
  </p:normalViewPr>
  <p:slideViewPr>
    <p:cSldViewPr>
      <p:cViewPr varScale="1">
        <p:scale>
          <a:sx n="69" d="100"/>
          <a:sy n="69" d="100"/>
        </p:scale>
        <p:origin x="-152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0562" tIns="45281" rIns="90562" bIns="45281" rtlCol="0"/>
          <a:lstStyle>
            <a:lvl1pPr algn="l">
              <a:defRPr sz="1200">
                <a:latin typeface="Arial" charset="0"/>
                <a:ea typeface="ＭＳ Ｐゴシック" charset="0"/>
                <a:cs typeface="Arial" charset="0"/>
              </a:defRPr>
            </a:lvl1pPr>
          </a:lstStyle>
          <a:p>
            <a:pPr>
              <a:defRPr/>
            </a:pPr>
            <a:endParaRPr lang="en-US"/>
          </a:p>
        </p:txBody>
      </p:sp>
      <p:sp>
        <p:nvSpPr>
          <p:cNvPr id="3" name="Date Placeholder 2"/>
          <p:cNvSpPr>
            <a:spLocks noGrp="1"/>
          </p:cNvSpPr>
          <p:nvPr>
            <p:ph type="dt" idx="1"/>
          </p:nvPr>
        </p:nvSpPr>
        <p:spPr>
          <a:xfrm>
            <a:off x="3856038" y="0"/>
            <a:ext cx="2949575" cy="496888"/>
          </a:xfrm>
          <a:prstGeom prst="rect">
            <a:avLst/>
          </a:prstGeom>
        </p:spPr>
        <p:txBody>
          <a:bodyPr vert="horz" wrap="square" lIns="90562" tIns="45281" rIns="90562" bIns="45281" numCol="1" anchor="t" anchorCtr="0" compatLnSpc="1">
            <a:prstTxWarp prst="textNoShape">
              <a:avLst/>
            </a:prstTxWarp>
          </a:bodyPr>
          <a:lstStyle>
            <a:lvl1pPr algn="r">
              <a:defRPr sz="1200" smtClean="0">
                <a:ea typeface="ＭＳ Ｐゴシック" charset="-128"/>
              </a:defRPr>
            </a:lvl1pPr>
          </a:lstStyle>
          <a:p>
            <a:pPr>
              <a:defRPr/>
            </a:pPr>
            <a:fld id="{FAAAC8D5-F1D1-47FD-9E84-0AF477A7C85F}" type="datetimeFigureOut">
              <a:rPr lang="en-US"/>
              <a:pPr>
                <a:defRPr/>
              </a:pPr>
              <a:t>6/14/2015</a:t>
            </a:fld>
            <a:endParaRPr lang="en-US"/>
          </a:p>
        </p:txBody>
      </p:sp>
      <p:sp>
        <p:nvSpPr>
          <p:cNvPr id="4" name="Slide Image Placeholder 3"/>
          <p:cNvSpPr>
            <a:spLocks noGrp="1" noRot="1" noChangeAspect="1"/>
          </p:cNvSpPr>
          <p:nvPr>
            <p:ph type="sldImg" idx="2"/>
          </p:nvPr>
        </p:nvSpPr>
        <p:spPr>
          <a:xfrm>
            <a:off x="919163" y="744538"/>
            <a:ext cx="4968875" cy="3727450"/>
          </a:xfrm>
          <a:prstGeom prst="rect">
            <a:avLst/>
          </a:prstGeom>
          <a:noFill/>
          <a:ln w="12700">
            <a:solidFill>
              <a:prstClr val="black"/>
            </a:solidFill>
          </a:ln>
        </p:spPr>
        <p:txBody>
          <a:bodyPr vert="horz" lIns="90562" tIns="45281" rIns="90562" bIns="45281" rtlCol="0" anchor="ctr"/>
          <a:lstStyle/>
          <a:p>
            <a:pPr lvl="0"/>
            <a:endParaRPr lang="en-US" noProof="0" smtClean="0"/>
          </a:p>
        </p:txBody>
      </p:sp>
      <p:sp>
        <p:nvSpPr>
          <p:cNvPr id="5" name="Notes Placeholder 4"/>
          <p:cNvSpPr>
            <a:spLocks noGrp="1"/>
          </p:cNvSpPr>
          <p:nvPr>
            <p:ph type="body" sz="quarter" idx="3"/>
          </p:nvPr>
        </p:nvSpPr>
        <p:spPr>
          <a:xfrm>
            <a:off x="681038" y="4721225"/>
            <a:ext cx="5445125" cy="4473575"/>
          </a:xfrm>
          <a:prstGeom prst="rect">
            <a:avLst/>
          </a:prstGeom>
        </p:spPr>
        <p:txBody>
          <a:bodyPr vert="horz" lIns="90562" tIns="45281" rIns="90562" bIns="45281" rtlCol="0"/>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US" noProof="0" smtClean="0"/>
          </a:p>
        </p:txBody>
      </p:sp>
      <p:sp>
        <p:nvSpPr>
          <p:cNvPr id="6" name="Footer Placeholder 5"/>
          <p:cNvSpPr>
            <a:spLocks noGrp="1"/>
          </p:cNvSpPr>
          <p:nvPr>
            <p:ph type="ftr" sz="quarter" idx="4"/>
          </p:nvPr>
        </p:nvSpPr>
        <p:spPr>
          <a:xfrm>
            <a:off x="0" y="9440863"/>
            <a:ext cx="2949575" cy="496887"/>
          </a:xfrm>
          <a:prstGeom prst="rect">
            <a:avLst/>
          </a:prstGeom>
        </p:spPr>
        <p:txBody>
          <a:bodyPr vert="horz" lIns="90562" tIns="45281" rIns="90562" bIns="45281" rtlCol="0" anchor="b"/>
          <a:lstStyle>
            <a:lvl1pPr algn="l">
              <a:defRPr sz="1200">
                <a:latin typeface="Arial" charset="0"/>
                <a:ea typeface="ＭＳ Ｐゴシック" charset="0"/>
                <a:cs typeface="Arial" charset="0"/>
              </a:defRPr>
            </a:lvl1pPr>
          </a:lstStyle>
          <a:p>
            <a:pPr>
              <a:defRPr/>
            </a:pPr>
            <a:endParaRPr lang="en-US"/>
          </a:p>
        </p:txBody>
      </p:sp>
      <p:sp>
        <p:nvSpPr>
          <p:cNvPr id="7" name="Slide Number Placeholder 6"/>
          <p:cNvSpPr>
            <a:spLocks noGrp="1"/>
          </p:cNvSpPr>
          <p:nvPr>
            <p:ph type="sldNum" sz="quarter" idx="5"/>
          </p:nvPr>
        </p:nvSpPr>
        <p:spPr>
          <a:xfrm>
            <a:off x="3856038" y="9440863"/>
            <a:ext cx="2949575" cy="496887"/>
          </a:xfrm>
          <a:prstGeom prst="rect">
            <a:avLst/>
          </a:prstGeom>
        </p:spPr>
        <p:txBody>
          <a:bodyPr vert="horz" wrap="square" lIns="90562" tIns="45281" rIns="90562" bIns="45281" numCol="1" anchor="b" anchorCtr="0" compatLnSpc="1">
            <a:prstTxWarp prst="textNoShape">
              <a:avLst/>
            </a:prstTxWarp>
          </a:bodyPr>
          <a:lstStyle>
            <a:lvl1pPr algn="r">
              <a:defRPr sz="1200" smtClean="0">
                <a:ea typeface="ＭＳ Ｐゴシック" charset="-128"/>
              </a:defRPr>
            </a:lvl1pPr>
          </a:lstStyle>
          <a:p>
            <a:pPr>
              <a:defRPr/>
            </a:pPr>
            <a:fld id="{30E96A24-3471-40B5-9FB9-FFBA7EB99F4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38957F8-6DCD-43F3-AE45-A6EB359C3BA9}"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E6DCB2A-3246-455E-AF80-33E87B37998E}"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1762F11-7133-4C02-B748-FF94BC73BD81}"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834E447F-15FF-491C-A88D-EE7415DE1FA5}"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E3FF293-B397-4927-8E5D-F70FB637C56D}"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8580CDB-5015-46F4-BFCC-14EB2D72EAEA}"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7474318-8BC9-4F15-90CC-0A79600ABB82}"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2A6A0F73-AF7F-4FF9-84FB-935D168D8949}"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172E86FC-0C66-421D-9A07-CE8D87F5481F}"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77551670-4B90-420A-A8EC-CE60E376ADA7}"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CD2295E-CF8F-4517-8B86-D95B6D867810}"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4CB66C5-866D-4125-8EF9-A68376B87679}"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mn-ea"/>
                <a:cs typeface="+mn-cs"/>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mn-ea"/>
                <a:cs typeface="+mn-cs"/>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ea typeface="ＭＳ Ｐゴシック" charset="-128"/>
              </a:defRPr>
            </a:lvl1pPr>
          </a:lstStyle>
          <a:p>
            <a:pPr>
              <a:defRPr/>
            </a:pPr>
            <a:fld id="{BB958DAA-600B-4C54-89C6-25FEA749C28B}"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07950" y="549275"/>
            <a:ext cx="2592388" cy="15113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200" b="1" u="sng" dirty="0">
                <a:solidFill>
                  <a:schemeClr val="tx2"/>
                </a:solidFill>
              </a:rPr>
              <a:t>Key words</a:t>
            </a:r>
          </a:p>
          <a:p>
            <a:pPr algn="ctr">
              <a:defRPr/>
            </a:pPr>
            <a:r>
              <a:rPr lang="en-US" sz="1200" dirty="0">
                <a:solidFill>
                  <a:schemeClr val="tx2"/>
                </a:solidFill>
              </a:rPr>
              <a:t>Variable</a:t>
            </a:r>
          </a:p>
          <a:p>
            <a:pPr algn="ctr">
              <a:defRPr/>
            </a:pPr>
            <a:r>
              <a:rPr lang="en-US" sz="1200" dirty="0">
                <a:solidFill>
                  <a:schemeClr val="tx2"/>
                </a:solidFill>
              </a:rPr>
              <a:t>Information</a:t>
            </a:r>
          </a:p>
          <a:p>
            <a:pPr algn="ctr">
              <a:defRPr/>
            </a:pPr>
            <a:r>
              <a:rPr lang="en-US" sz="1200" dirty="0">
                <a:solidFill>
                  <a:schemeClr val="tx2"/>
                </a:solidFill>
              </a:rPr>
              <a:t>Table</a:t>
            </a:r>
          </a:p>
          <a:p>
            <a:pPr algn="ctr">
              <a:defRPr/>
            </a:pPr>
            <a:endParaRPr lang="en-US" dirty="0">
              <a:solidFill>
                <a:schemeClr val="tx2"/>
              </a:solidFill>
            </a:endParaRPr>
          </a:p>
        </p:txBody>
      </p:sp>
      <p:sp>
        <p:nvSpPr>
          <p:cNvPr id="4" name="Rounded Rectangle 3"/>
          <p:cNvSpPr/>
          <p:nvPr/>
        </p:nvSpPr>
        <p:spPr>
          <a:xfrm>
            <a:off x="6551613" y="381000"/>
            <a:ext cx="2412875" cy="17145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200" b="1" u="sng" dirty="0">
                <a:solidFill>
                  <a:schemeClr val="tx2"/>
                </a:solidFill>
              </a:rPr>
              <a:t>Warm up</a:t>
            </a:r>
          </a:p>
          <a:p>
            <a:pPr algn="ctr">
              <a:defRPr/>
            </a:pPr>
            <a:r>
              <a:rPr lang="en-US" sz="1200" dirty="0">
                <a:solidFill>
                  <a:schemeClr val="tx2"/>
                </a:solidFill>
              </a:rPr>
              <a:t>Complete this magic  square. </a:t>
            </a:r>
          </a:p>
          <a:p>
            <a:pPr algn="ctr">
              <a:defRPr/>
            </a:pPr>
            <a:endParaRPr lang="en-US" sz="1200" dirty="0">
              <a:solidFill>
                <a:schemeClr val="tx2"/>
              </a:solidFill>
            </a:endParaRPr>
          </a:p>
          <a:p>
            <a:pPr algn="ctr">
              <a:defRPr/>
            </a:pPr>
            <a:endParaRPr lang="en-US" dirty="0">
              <a:solidFill>
                <a:schemeClr val="tx2"/>
              </a:solidFill>
            </a:endParaRPr>
          </a:p>
          <a:p>
            <a:pPr algn="ctr">
              <a:defRPr/>
            </a:pPr>
            <a:endParaRPr lang="en-US" dirty="0">
              <a:solidFill>
                <a:schemeClr val="tx2"/>
              </a:solidFill>
            </a:endParaRPr>
          </a:p>
          <a:p>
            <a:pPr algn="ctr">
              <a:defRPr/>
            </a:pPr>
            <a:endParaRPr lang="en-US" dirty="0">
              <a:solidFill>
                <a:schemeClr val="tx2"/>
              </a:solidFill>
            </a:endParaRPr>
          </a:p>
        </p:txBody>
      </p:sp>
      <p:sp>
        <p:nvSpPr>
          <p:cNvPr id="5" name="Rounded Rectangle 4"/>
          <p:cNvSpPr/>
          <p:nvPr/>
        </p:nvSpPr>
        <p:spPr>
          <a:xfrm>
            <a:off x="4595813" y="2276475"/>
            <a:ext cx="4368800" cy="439261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200" u="sng">
                <a:solidFill>
                  <a:schemeClr val="tx2"/>
                </a:solidFill>
                <a:latin typeface="Comic Sans MS" pitchFamily="66" charset="0"/>
                <a:ea typeface="ＭＳ Ｐゴシック" charset="-128"/>
              </a:rPr>
              <a:t>Construct and complete two way tables for these questions</a:t>
            </a:r>
          </a:p>
          <a:p>
            <a:pPr>
              <a:defRPr/>
            </a:pPr>
            <a:r>
              <a:rPr lang="en-US" sz="1200">
                <a:solidFill>
                  <a:schemeClr val="tx2"/>
                </a:solidFill>
                <a:latin typeface="Comic Sans MS" pitchFamily="66" charset="0"/>
                <a:ea typeface="ＭＳ Ｐゴシック" charset="-128"/>
              </a:rPr>
              <a:t>a</a:t>
            </a:r>
            <a:r>
              <a:rPr lang="en-US" sz="1200">
                <a:solidFill>
                  <a:schemeClr val="tx1"/>
                </a:solidFill>
                <a:latin typeface="Comic Sans MS" pitchFamily="66" charset="0"/>
                <a:ea typeface="ＭＳ Ｐゴシック" charset="-128"/>
              </a:rPr>
              <a:t>) </a:t>
            </a:r>
            <a:r>
              <a:rPr lang="en-GB" sz="1200">
                <a:solidFill>
                  <a:schemeClr val="tx1"/>
                </a:solidFill>
                <a:latin typeface="Comic Sans MS" pitchFamily="66" charset="0"/>
                <a:ea typeface="ＭＳ Ｐゴシック" charset="-128"/>
              </a:rPr>
              <a:t>Janice asks 100 students if they like biology or chemistry or physics best. 38 of the students are girls. 21 of these girls like biology best. 18 boys like physics best. 7 out of the 23 students who like chemistry best are girls. Work out the number of students who like biology best.</a:t>
            </a:r>
          </a:p>
          <a:p>
            <a:pPr>
              <a:defRPr/>
            </a:pPr>
            <a:endParaRPr lang="en-GB" sz="1200">
              <a:solidFill>
                <a:schemeClr val="tx1"/>
              </a:solidFill>
              <a:latin typeface="Comic Sans MS" pitchFamily="66" charset="0"/>
              <a:ea typeface="ＭＳ Ｐゴシック" charset="-128"/>
            </a:endParaRPr>
          </a:p>
          <a:p>
            <a:pPr>
              <a:defRPr/>
            </a:pPr>
            <a:r>
              <a:rPr lang="en-GB" sz="1200">
                <a:solidFill>
                  <a:schemeClr val="tx1"/>
                </a:solidFill>
                <a:latin typeface="Comic Sans MS" pitchFamily="66" charset="0"/>
                <a:ea typeface="ＭＳ Ｐゴシック" charset="-128"/>
              </a:rPr>
              <a:t>b) </a:t>
            </a:r>
            <a:r>
              <a:rPr lang="en-GB" sz="1200">
                <a:solidFill>
                  <a:srgbClr val="FFFFFF"/>
                </a:solidFill>
                <a:ea typeface="ＭＳ Ｐゴシック" charset="-128"/>
              </a:rPr>
              <a:t>. </a:t>
            </a:r>
            <a:r>
              <a:rPr lang="en-GB" sz="1200">
                <a:solidFill>
                  <a:schemeClr val="tx1"/>
                </a:solidFill>
                <a:latin typeface="Comic Sans MS" pitchFamily="66" charset="0"/>
                <a:ea typeface="ＭＳ Ｐゴシック" charset="-128"/>
              </a:rPr>
              <a:t>56 students were asked if they watched tennis yesterday. 20 of the students are boys. 17 girls watched tennis yesterday. 32 students did not watch tennis yesterday One of these students is to be chosen at random. Write down the probability that the student chosen will be a boy who watched tennis yesterday. Give your answer as a fraction in its simplest form.</a:t>
            </a:r>
            <a:endParaRPr lang="en-US" sz="1200">
              <a:solidFill>
                <a:schemeClr val="tx1"/>
              </a:solidFill>
              <a:latin typeface="Comic Sans MS" pitchFamily="66" charset="0"/>
              <a:ea typeface="ＭＳ Ｐゴシック" charset="-128"/>
            </a:endParaRPr>
          </a:p>
        </p:txBody>
      </p:sp>
      <p:sp>
        <p:nvSpPr>
          <p:cNvPr id="6" name="Rounded Rectangle 5"/>
          <p:cNvSpPr/>
          <p:nvPr/>
        </p:nvSpPr>
        <p:spPr>
          <a:xfrm>
            <a:off x="117475" y="2244725"/>
            <a:ext cx="4310063" cy="456565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defRPr/>
            </a:pPr>
            <a:endParaRPr lang="en-US" sz="1400" dirty="0">
              <a:solidFill>
                <a:schemeClr val="tx2"/>
              </a:solidFill>
              <a:ea typeface="ＭＳ Ｐゴシック" charset="-128"/>
            </a:endParaRPr>
          </a:p>
          <a:p>
            <a:pPr algn="ctr">
              <a:defRPr/>
            </a:pPr>
            <a:r>
              <a:rPr lang="en-US" sz="1400" u="sng" dirty="0">
                <a:solidFill>
                  <a:schemeClr val="tx2"/>
                </a:solidFill>
                <a:latin typeface="Comic Sans MS" pitchFamily="66" charset="0"/>
                <a:ea typeface="ＭＳ Ｐゴシック" charset="-128"/>
              </a:rPr>
              <a:t>Complete these two way tables</a:t>
            </a:r>
          </a:p>
          <a:p>
            <a:pPr algn="ctr">
              <a:defRPr/>
            </a:pPr>
            <a:r>
              <a:rPr lang="en-US" sz="1400" dirty="0">
                <a:solidFill>
                  <a:schemeClr val="tx2"/>
                </a:solidFill>
                <a:latin typeface="Comic Sans MS" pitchFamily="66" charset="0"/>
                <a:ea typeface="ＭＳ Ｐゴシック" charset="-128"/>
              </a:rPr>
              <a:t>Question 1</a:t>
            </a:r>
          </a:p>
          <a:p>
            <a:pPr marL="342900" indent="-342900" algn="ctr">
              <a:buFontTx/>
              <a:buAutoNum type="arabicPeriod"/>
              <a:defRPr/>
            </a:pPr>
            <a:endParaRPr lang="en-US" sz="1400" dirty="0">
              <a:solidFill>
                <a:schemeClr val="tx2"/>
              </a:solidFill>
              <a:latin typeface="Comic Sans MS" pitchFamily="66" charset="0"/>
              <a:ea typeface="ＭＳ Ｐゴシック" charset="-128"/>
            </a:endParaRPr>
          </a:p>
          <a:p>
            <a:pPr marL="342900" indent="-342900" algn="ctr">
              <a:buFontTx/>
              <a:buAutoNum type="arabicPeriod"/>
              <a:defRPr/>
            </a:pPr>
            <a:endParaRPr lang="en-US" sz="1400" dirty="0">
              <a:solidFill>
                <a:schemeClr val="tx2"/>
              </a:solidFill>
              <a:latin typeface="Comic Sans MS" pitchFamily="66" charset="0"/>
              <a:ea typeface="ＭＳ Ｐゴシック" charset="-128"/>
            </a:endParaRPr>
          </a:p>
          <a:p>
            <a:pPr marL="342900" indent="-342900" algn="ctr">
              <a:buFontTx/>
              <a:buAutoNum type="arabicPeriod"/>
              <a:defRPr/>
            </a:pPr>
            <a:endParaRPr lang="en-US" sz="1400" dirty="0">
              <a:solidFill>
                <a:schemeClr val="tx2"/>
              </a:solidFill>
              <a:latin typeface="Comic Sans MS" pitchFamily="66" charset="0"/>
              <a:ea typeface="ＭＳ Ｐゴシック" charset="-128"/>
            </a:endParaRPr>
          </a:p>
          <a:p>
            <a:pPr marL="342900" indent="-342900" algn="ctr">
              <a:buFontTx/>
              <a:buAutoNum type="arabicPeriod"/>
              <a:defRPr/>
            </a:pPr>
            <a:endParaRPr lang="en-US" sz="1400" dirty="0">
              <a:solidFill>
                <a:schemeClr val="tx2"/>
              </a:solidFill>
              <a:latin typeface="Comic Sans MS" pitchFamily="66" charset="0"/>
              <a:ea typeface="ＭＳ Ｐゴシック" charset="-128"/>
            </a:endParaRPr>
          </a:p>
          <a:p>
            <a:pPr marL="342900" indent="-342900" algn="ctr">
              <a:buFontTx/>
              <a:buAutoNum type="arabicPeriod"/>
              <a:defRPr/>
            </a:pPr>
            <a:endParaRPr lang="en-US" sz="1400" dirty="0">
              <a:solidFill>
                <a:schemeClr val="tx2"/>
              </a:solidFill>
              <a:latin typeface="Comic Sans MS" pitchFamily="66" charset="0"/>
              <a:ea typeface="ＭＳ Ｐゴシック" charset="-128"/>
            </a:endParaRPr>
          </a:p>
          <a:p>
            <a:pPr marL="342900" indent="-342900" algn="ctr">
              <a:buFontTx/>
              <a:buAutoNum type="arabicPeriod"/>
              <a:defRPr/>
            </a:pPr>
            <a:endParaRPr lang="en-US" sz="1400" dirty="0">
              <a:solidFill>
                <a:schemeClr val="tx2"/>
              </a:solidFill>
              <a:latin typeface="Comic Sans MS" pitchFamily="66" charset="0"/>
              <a:ea typeface="ＭＳ Ｐゴシック" charset="-128"/>
            </a:endParaRPr>
          </a:p>
          <a:p>
            <a:pPr algn="ctr">
              <a:defRPr/>
            </a:pPr>
            <a:r>
              <a:rPr lang="en-US" sz="1400" dirty="0">
                <a:solidFill>
                  <a:schemeClr val="tx2"/>
                </a:solidFill>
                <a:latin typeface="Comic Sans MS" pitchFamily="66" charset="0"/>
                <a:ea typeface="ＭＳ Ｐゴシック" charset="-128"/>
              </a:rPr>
              <a:t>Question 2 </a:t>
            </a:r>
          </a:p>
          <a:p>
            <a:pPr marL="342900" indent="-342900" algn="ctr">
              <a:buFontTx/>
              <a:buAutoNum type="arabicPeriod"/>
              <a:defRPr/>
            </a:pPr>
            <a:endParaRPr lang="en-US" sz="1400" dirty="0">
              <a:solidFill>
                <a:schemeClr val="tx2"/>
              </a:solidFill>
              <a:latin typeface="Comic Sans MS" pitchFamily="66" charset="0"/>
              <a:ea typeface="ＭＳ Ｐゴシック" charset="-128"/>
            </a:endParaRPr>
          </a:p>
          <a:p>
            <a:pPr marL="342900" indent="-342900" algn="ctr">
              <a:buFontTx/>
              <a:buAutoNum type="arabicPeriod"/>
              <a:defRPr/>
            </a:pPr>
            <a:endParaRPr lang="en-US" sz="1400" dirty="0">
              <a:solidFill>
                <a:schemeClr val="tx2"/>
              </a:solidFill>
              <a:latin typeface="Comic Sans MS" pitchFamily="66" charset="0"/>
              <a:ea typeface="ＭＳ Ｐゴシック" charset="-128"/>
            </a:endParaRPr>
          </a:p>
          <a:p>
            <a:pPr marL="342900" indent="-342900" algn="ctr">
              <a:buFontTx/>
              <a:buAutoNum type="arabicPeriod"/>
              <a:defRPr/>
            </a:pPr>
            <a:endParaRPr lang="en-US" sz="1400" dirty="0">
              <a:solidFill>
                <a:schemeClr val="tx2"/>
              </a:solidFill>
              <a:latin typeface="Comic Sans MS" pitchFamily="66" charset="0"/>
              <a:ea typeface="ＭＳ Ｐゴシック" charset="-128"/>
            </a:endParaRPr>
          </a:p>
          <a:p>
            <a:pPr marL="342900" indent="-342900" algn="ctr">
              <a:buFontTx/>
              <a:buAutoNum type="arabicPeriod"/>
              <a:defRPr/>
            </a:pPr>
            <a:endParaRPr lang="en-US" sz="1400" dirty="0">
              <a:solidFill>
                <a:schemeClr val="tx2"/>
              </a:solidFill>
              <a:latin typeface="Comic Sans MS" pitchFamily="66" charset="0"/>
              <a:ea typeface="ＭＳ Ｐゴシック" charset="-128"/>
            </a:endParaRPr>
          </a:p>
          <a:p>
            <a:pPr marL="342900" indent="-342900" algn="ctr">
              <a:buFontTx/>
              <a:buAutoNum type="arabicPeriod"/>
              <a:defRPr/>
            </a:pPr>
            <a:endParaRPr lang="en-US" sz="1400" dirty="0">
              <a:solidFill>
                <a:schemeClr val="tx2"/>
              </a:solidFill>
              <a:latin typeface="Comic Sans MS" pitchFamily="66" charset="0"/>
              <a:ea typeface="ＭＳ Ｐゴシック" charset="-128"/>
            </a:endParaRPr>
          </a:p>
          <a:p>
            <a:pPr marL="342900" indent="-342900" algn="ctr">
              <a:buFontTx/>
              <a:buAutoNum type="arabicPeriod"/>
              <a:defRPr/>
            </a:pPr>
            <a:endParaRPr lang="en-US" sz="1400" dirty="0">
              <a:solidFill>
                <a:schemeClr val="tx2"/>
              </a:solidFill>
              <a:latin typeface="Comic Sans MS" pitchFamily="66" charset="0"/>
              <a:ea typeface="ＭＳ Ｐゴシック" charset="-128"/>
            </a:endParaRPr>
          </a:p>
          <a:p>
            <a:pPr marL="342900" indent="-342900" algn="ctr">
              <a:buFontTx/>
              <a:buAutoNum type="arabicPeriod"/>
              <a:defRPr/>
            </a:pPr>
            <a:endParaRPr lang="en-US" sz="1400" dirty="0">
              <a:solidFill>
                <a:schemeClr val="tx2"/>
              </a:solidFill>
              <a:latin typeface="Comic Sans MS" pitchFamily="66" charset="0"/>
              <a:ea typeface="ＭＳ Ｐゴシック" charset="-128"/>
            </a:endParaRPr>
          </a:p>
          <a:p>
            <a:pPr marL="342900" indent="-342900" algn="ctr">
              <a:buFontTx/>
              <a:buAutoNum type="arabicPeriod"/>
              <a:defRPr/>
            </a:pPr>
            <a:endParaRPr lang="en-US" sz="1400" dirty="0">
              <a:solidFill>
                <a:schemeClr val="tx2"/>
              </a:solidFill>
              <a:latin typeface="Comic Sans MS" pitchFamily="66" charset="0"/>
              <a:ea typeface="ＭＳ Ｐゴシック" charset="-128"/>
            </a:endParaRPr>
          </a:p>
          <a:p>
            <a:pPr marL="342900" indent="-342900" algn="ctr">
              <a:buFontTx/>
              <a:buAutoNum type="arabicPeriod"/>
              <a:defRPr/>
            </a:pPr>
            <a:endParaRPr lang="en-US" sz="1400" dirty="0">
              <a:solidFill>
                <a:schemeClr val="tx2"/>
              </a:solidFill>
              <a:latin typeface="Comic Sans MS" pitchFamily="66" charset="0"/>
              <a:ea typeface="ＭＳ Ｐゴシック" charset="-128"/>
            </a:endParaRPr>
          </a:p>
          <a:p>
            <a:pPr algn="ctr">
              <a:defRPr/>
            </a:pPr>
            <a:endParaRPr lang="en-US" sz="1400" dirty="0">
              <a:solidFill>
                <a:schemeClr val="tx2"/>
              </a:solidFill>
              <a:ea typeface="ＭＳ Ｐゴシック" charset="-128"/>
            </a:endParaRPr>
          </a:p>
        </p:txBody>
      </p:sp>
      <p:sp>
        <p:nvSpPr>
          <p:cNvPr id="2054" name="TextBox 7"/>
          <p:cNvSpPr txBox="1">
            <a:spLocks noChangeArrowheads="1"/>
          </p:cNvSpPr>
          <p:nvPr/>
        </p:nvSpPr>
        <p:spPr bwMode="auto">
          <a:xfrm>
            <a:off x="0" y="11113"/>
            <a:ext cx="9144000" cy="369887"/>
          </a:xfrm>
          <a:prstGeom prst="rect">
            <a:avLst/>
          </a:prstGeom>
          <a:noFill/>
          <a:ln w="9525">
            <a:noFill/>
            <a:miter lim="800000"/>
            <a:headEnd/>
            <a:tailEnd/>
          </a:ln>
        </p:spPr>
        <p:txBody>
          <a:bodyPr>
            <a:spAutoFit/>
          </a:bodyPr>
          <a:lstStyle/>
          <a:p>
            <a:r>
              <a:rPr lang="en-US"/>
              <a:t> Two way tables homework Year_____ Set on ______/Due on________</a:t>
            </a:r>
          </a:p>
        </p:txBody>
      </p:sp>
      <p:sp>
        <p:nvSpPr>
          <p:cNvPr id="8" name="Rounded Rectangle 7"/>
          <p:cNvSpPr/>
          <p:nvPr/>
        </p:nvSpPr>
        <p:spPr>
          <a:xfrm>
            <a:off x="3275013" y="539750"/>
            <a:ext cx="2593975" cy="151288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200" b="1" u="sng" dirty="0">
                <a:solidFill>
                  <a:schemeClr val="tx2"/>
                </a:solidFill>
              </a:rPr>
              <a:t>Types of data</a:t>
            </a:r>
          </a:p>
          <a:p>
            <a:pPr algn="ctr">
              <a:defRPr/>
            </a:pPr>
            <a:endParaRPr lang="en-US" sz="1200" dirty="0">
              <a:solidFill>
                <a:schemeClr val="tx2"/>
              </a:solidFill>
            </a:endParaRPr>
          </a:p>
          <a:p>
            <a:pPr algn="ctr">
              <a:defRPr/>
            </a:pPr>
            <a:r>
              <a:rPr lang="en-US" sz="1200" dirty="0">
                <a:solidFill>
                  <a:schemeClr val="tx2"/>
                </a:solidFill>
              </a:rPr>
              <a:t>List 4 types of :</a:t>
            </a:r>
          </a:p>
          <a:p>
            <a:pPr marL="228600" indent="-228600" algn="ctr">
              <a:buFontTx/>
              <a:buAutoNum type="alphaLcParenR"/>
              <a:defRPr/>
            </a:pPr>
            <a:r>
              <a:rPr lang="en-US" sz="1200" dirty="0">
                <a:solidFill>
                  <a:schemeClr val="tx2"/>
                </a:solidFill>
              </a:rPr>
              <a:t>Qualitative data</a:t>
            </a:r>
          </a:p>
          <a:p>
            <a:pPr marL="228600" indent="-228600" algn="ctr">
              <a:buFontTx/>
              <a:buAutoNum type="alphaLcParenR"/>
              <a:defRPr/>
            </a:pPr>
            <a:r>
              <a:rPr lang="en-US" sz="1200" dirty="0">
                <a:solidFill>
                  <a:schemeClr val="tx2"/>
                </a:solidFill>
              </a:rPr>
              <a:t>Quantitative data</a:t>
            </a:r>
            <a:endParaRPr lang="en-US" dirty="0">
              <a:solidFill>
                <a:schemeClr val="tx2"/>
              </a:solidFill>
            </a:endParaRPr>
          </a:p>
          <a:p>
            <a:pPr algn="ctr">
              <a:defRPr/>
            </a:pPr>
            <a:endParaRPr lang="en-US" dirty="0">
              <a:solidFill>
                <a:schemeClr val="tx2"/>
              </a:solidFill>
            </a:endParaRPr>
          </a:p>
          <a:p>
            <a:pPr algn="ctr">
              <a:defRPr/>
            </a:pPr>
            <a:endParaRPr lang="en-US" dirty="0">
              <a:solidFill>
                <a:schemeClr val="tx2"/>
              </a:solidFill>
            </a:endParaRPr>
          </a:p>
        </p:txBody>
      </p:sp>
      <p:pic>
        <p:nvPicPr>
          <p:cNvPr id="2056" name="Picture 7"/>
          <p:cNvPicPr>
            <a:picLocks noChangeAspect="1" noChangeArrowheads="1"/>
          </p:cNvPicPr>
          <p:nvPr/>
        </p:nvPicPr>
        <p:blipFill>
          <a:blip r:embed="rId2" cstate="print"/>
          <a:srcRect l="20833" t="38492" r="24850" b="38652"/>
          <a:stretch>
            <a:fillRect/>
          </a:stretch>
        </p:blipFill>
        <p:spPr bwMode="auto">
          <a:xfrm>
            <a:off x="323850" y="3089275"/>
            <a:ext cx="3675063" cy="1158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pic>
        <p:nvPicPr>
          <p:cNvPr id="2057" name="Picture 8"/>
          <p:cNvPicPr>
            <a:picLocks noChangeAspect="1" noChangeArrowheads="1"/>
          </p:cNvPicPr>
          <p:nvPr/>
        </p:nvPicPr>
        <p:blipFill>
          <a:blip r:embed="rId3" cstate="print"/>
          <a:srcRect l="20683" t="37054" r="31250" b="24454"/>
          <a:stretch>
            <a:fillRect/>
          </a:stretch>
        </p:blipFill>
        <p:spPr bwMode="auto">
          <a:xfrm>
            <a:off x="417513" y="4527550"/>
            <a:ext cx="3433762" cy="20637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pic>
        <p:nvPicPr>
          <p:cNvPr id="2058" name="Picture 9"/>
          <p:cNvPicPr>
            <a:picLocks noChangeAspect="1" noChangeArrowheads="1"/>
          </p:cNvPicPr>
          <p:nvPr/>
        </p:nvPicPr>
        <p:blipFill>
          <a:blip r:embed="rId4" cstate="print"/>
          <a:srcRect l="15327" t="45352" r="60120" b="24255"/>
          <a:stretch>
            <a:fillRect/>
          </a:stretch>
        </p:blipFill>
        <p:spPr bwMode="auto">
          <a:xfrm>
            <a:off x="7092950" y="933450"/>
            <a:ext cx="1196975" cy="1111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9" name="TextBox 8"/>
          <p:cNvSpPr txBox="1"/>
          <p:nvPr/>
        </p:nvSpPr>
        <p:spPr>
          <a:xfrm>
            <a:off x="3638550" y="6538913"/>
            <a:ext cx="3419475" cy="261937"/>
          </a:xfrm>
          <a:prstGeom prst="rect">
            <a:avLst/>
          </a:prstGeom>
          <a:noFill/>
        </p:spPr>
        <p:txBody>
          <a:bodyPr>
            <a:spAutoFit/>
          </a:bodyPr>
          <a:lstStyle/>
          <a:p>
            <a:pPr>
              <a:defRPr/>
            </a:pPr>
            <a:r>
              <a:rPr lang="en-GB" sz="1050" dirty="0">
                <a:solidFill>
                  <a:schemeClr val="bg2">
                    <a:lumMod val="75000"/>
                  </a:schemeClr>
                </a:solidFill>
                <a:ea typeface="ＭＳ Ｐゴシック" charset="-128"/>
              </a:rPr>
              <a:t>Designed by missnmaths</a:t>
            </a:r>
          </a:p>
        </p:txBody>
      </p:sp>
      <p:sp>
        <p:nvSpPr>
          <p:cNvPr id="2060" name="TextBox 2"/>
          <p:cNvSpPr txBox="1">
            <a:spLocks noChangeArrowheads="1"/>
          </p:cNvSpPr>
          <p:nvPr/>
        </p:nvSpPr>
        <p:spPr bwMode="auto">
          <a:xfrm>
            <a:off x="2682875" y="3860800"/>
            <a:ext cx="360363" cy="184150"/>
          </a:xfrm>
          <a:prstGeom prst="rect">
            <a:avLst/>
          </a:prstGeom>
          <a:noFill/>
          <a:ln w="9525">
            <a:noFill/>
            <a:miter lim="800000"/>
            <a:headEnd/>
            <a:tailEnd/>
          </a:ln>
        </p:spPr>
        <p:txBody>
          <a:bodyPr>
            <a:spAutoFit/>
          </a:bodyPr>
          <a:lstStyle/>
          <a:p>
            <a:r>
              <a:rPr lang="en-GB" sz="600">
                <a:solidFill>
                  <a:srgbClr val="FF0000"/>
                </a:solidFill>
              </a:rPr>
              <a:t>424</a:t>
            </a:r>
          </a:p>
        </p:txBody>
      </p:sp>
      <p:sp>
        <p:nvSpPr>
          <p:cNvPr id="2061" name="TextBox 12"/>
          <p:cNvSpPr txBox="1">
            <a:spLocks noChangeArrowheads="1"/>
          </p:cNvSpPr>
          <p:nvPr/>
        </p:nvSpPr>
        <p:spPr bwMode="auto">
          <a:xfrm>
            <a:off x="2160588" y="4064000"/>
            <a:ext cx="361950" cy="184150"/>
          </a:xfrm>
          <a:prstGeom prst="rect">
            <a:avLst/>
          </a:prstGeom>
          <a:noFill/>
          <a:ln w="9525">
            <a:noFill/>
            <a:miter lim="800000"/>
            <a:headEnd/>
            <a:tailEnd/>
          </a:ln>
        </p:spPr>
        <p:txBody>
          <a:bodyPr>
            <a:spAutoFit/>
          </a:bodyPr>
          <a:lstStyle/>
          <a:p>
            <a:r>
              <a:rPr lang="en-GB" sz="600">
                <a:solidFill>
                  <a:srgbClr val="FF0000"/>
                </a:solidFill>
              </a:rPr>
              <a:t>272</a:t>
            </a:r>
          </a:p>
        </p:txBody>
      </p:sp>
      <p:sp>
        <p:nvSpPr>
          <p:cNvPr id="2062" name="TextBox 13"/>
          <p:cNvSpPr txBox="1">
            <a:spLocks noChangeArrowheads="1"/>
          </p:cNvSpPr>
          <p:nvPr/>
        </p:nvSpPr>
        <p:spPr bwMode="auto">
          <a:xfrm>
            <a:off x="2159000" y="3875088"/>
            <a:ext cx="360363" cy="185737"/>
          </a:xfrm>
          <a:prstGeom prst="rect">
            <a:avLst/>
          </a:prstGeom>
          <a:noFill/>
          <a:ln w="9525">
            <a:noFill/>
            <a:miter lim="800000"/>
            <a:headEnd/>
            <a:tailEnd/>
          </a:ln>
        </p:spPr>
        <p:txBody>
          <a:bodyPr>
            <a:spAutoFit/>
          </a:bodyPr>
          <a:lstStyle/>
          <a:p>
            <a:r>
              <a:rPr lang="en-GB" sz="600">
                <a:solidFill>
                  <a:srgbClr val="FF0000"/>
                </a:solidFill>
              </a:rPr>
              <a:t>147</a:t>
            </a:r>
          </a:p>
        </p:txBody>
      </p:sp>
      <p:sp>
        <p:nvSpPr>
          <p:cNvPr id="2063" name="TextBox 14"/>
          <p:cNvSpPr txBox="1">
            <a:spLocks noChangeArrowheads="1"/>
          </p:cNvSpPr>
          <p:nvPr/>
        </p:nvSpPr>
        <p:spPr bwMode="auto">
          <a:xfrm>
            <a:off x="1619250" y="3695700"/>
            <a:ext cx="360363" cy="185738"/>
          </a:xfrm>
          <a:prstGeom prst="rect">
            <a:avLst/>
          </a:prstGeom>
          <a:noFill/>
          <a:ln w="9525">
            <a:noFill/>
            <a:miter lim="800000"/>
            <a:headEnd/>
            <a:tailEnd/>
          </a:ln>
        </p:spPr>
        <p:txBody>
          <a:bodyPr>
            <a:spAutoFit/>
          </a:bodyPr>
          <a:lstStyle/>
          <a:p>
            <a:r>
              <a:rPr lang="en-GB" sz="600">
                <a:solidFill>
                  <a:srgbClr val="FF0000"/>
                </a:solidFill>
              </a:rPr>
              <a:t>133</a:t>
            </a:r>
          </a:p>
        </p:txBody>
      </p:sp>
      <p:sp>
        <p:nvSpPr>
          <p:cNvPr id="2064" name="TextBox 15"/>
          <p:cNvSpPr txBox="1">
            <a:spLocks noChangeArrowheads="1"/>
          </p:cNvSpPr>
          <p:nvPr/>
        </p:nvSpPr>
        <p:spPr bwMode="auto">
          <a:xfrm>
            <a:off x="1042988" y="3876675"/>
            <a:ext cx="361950" cy="184150"/>
          </a:xfrm>
          <a:prstGeom prst="rect">
            <a:avLst/>
          </a:prstGeom>
          <a:noFill/>
          <a:ln w="9525">
            <a:noFill/>
            <a:miter lim="800000"/>
            <a:headEnd/>
            <a:tailEnd/>
          </a:ln>
        </p:spPr>
        <p:txBody>
          <a:bodyPr>
            <a:spAutoFit/>
          </a:bodyPr>
          <a:lstStyle/>
          <a:p>
            <a:r>
              <a:rPr lang="en-GB" sz="600">
                <a:solidFill>
                  <a:srgbClr val="FF0000"/>
                </a:solidFill>
              </a:rPr>
              <a:t>154</a:t>
            </a:r>
          </a:p>
        </p:txBody>
      </p:sp>
      <p:sp>
        <p:nvSpPr>
          <p:cNvPr id="2065" name="TextBox 16"/>
          <p:cNvSpPr txBox="1">
            <a:spLocks noChangeArrowheads="1"/>
          </p:cNvSpPr>
          <p:nvPr/>
        </p:nvSpPr>
        <p:spPr bwMode="auto">
          <a:xfrm>
            <a:off x="1042988" y="3703638"/>
            <a:ext cx="361950" cy="185737"/>
          </a:xfrm>
          <a:prstGeom prst="rect">
            <a:avLst/>
          </a:prstGeom>
          <a:noFill/>
          <a:ln w="9525">
            <a:noFill/>
            <a:miter lim="800000"/>
            <a:headEnd/>
            <a:tailEnd/>
          </a:ln>
        </p:spPr>
        <p:txBody>
          <a:bodyPr>
            <a:spAutoFit/>
          </a:bodyPr>
          <a:lstStyle/>
          <a:p>
            <a:r>
              <a:rPr lang="en-GB" sz="600">
                <a:solidFill>
                  <a:srgbClr val="FF0000"/>
                </a:solidFill>
              </a:rPr>
              <a:t>149</a:t>
            </a:r>
          </a:p>
        </p:txBody>
      </p:sp>
      <p:sp>
        <p:nvSpPr>
          <p:cNvPr id="2066" name="TextBox 17"/>
          <p:cNvSpPr txBox="1">
            <a:spLocks noChangeArrowheads="1"/>
          </p:cNvSpPr>
          <p:nvPr/>
        </p:nvSpPr>
        <p:spPr bwMode="auto">
          <a:xfrm>
            <a:off x="1651000" y="5805488"/>
            <a:ext cx="360363" cy="184150"/>
          </a:xfrm>
          <a:prstGeom prst="rect">
            <a:avLst/>
          </a:prstGeom>
          <a:noFill/>
          <a:ln w="9525">
            <a:noFill/>
            <a:miter lim="800000"/>
            <a:headEnd/>
            <a:tailEnd/>
          </a:ln>
        </p:spPr>
        <p:txBody>
          <a:bodyPr>
            <a:spAutoFit/>
          </a:bodyPr>
          <a:lstStyle/>
          <a:p>
            <a:r>
              <a:rPr lang="en-GB" sz="600">
                <a:solidFill>
                  <a:srgbClr val="FF0000"/>
                </a:solidFill>
              </a:rPr>
              <a:t>23</a:t>
            </a:r>
          </a:p>
        </p:txBody>
      </p:sp>
      <p:sp>
        <p:nvSpPr>
          <p:cNvPr id="2067" name="TextBox 18"/>
          <p:cNvSpPr txBox="1">
            <a:spLocks noChangeArrowheads="1"/>
          </p:cNvSpPr>
          <p:nvPr/>
        </p:nvSpPr>
        <p:spPr bwMode="auto">
          <a:xfrm>
            <a:off x="1674813" y="6049963"/>
            <a:ext cx="360362" cy="184150"/>
          </a:xfrm>
          <a:prstGeom prst="rect">
            <a:avLst/>
          </a:prstGeom>
          <a:noFill/>
          <a:ln w="9525">
            <a:noFill/>
            <a:miter lim="800000"/>
            <a:headEnd/>
            <a:tailEnd/>
          </a:ln>
        </p:spPr>
        <p:txBody>
          <a:bodyPr>
            <a:spAutoFit/>
          </a:bodyPr>
          <a:lstStyle/>
          <a:p>
            <a:r>
              <a:rPr lang="en-GB" sz="600">
                <a:solidFill>
                  <a:srgbClr val="FF0000"/>
                </a:solidFill>
              </a:rPr>
              <a:t>19</a:t>
            </a:r>
          </a:p>
        </p:txBody>
      </p:sp>
      <p:sp>
        <p:nvSpPr>
          <p:cNvPr id="2068" name="TextBox 19"/>
          <p:cNvSpPr txBox="1">
            <a:spLocks noChangeArrowheads="1"/>
          </p:cNvSpPr>
          <p:nvPr/>
        </p:nvSpPr>
        <p:spPr bwMode="auto">
          <a:xfrm>
            <a:off x="3348038" y="5821363"/>
            <a:ext cx="360362" cy="184150"/>
          </a:xfrm>
          <a:prstGeom prst="rect">
            <a:avLst/>
          </a:prstGeom>
          <a:noFill/>
          <a:ln w="9525">
            <a:noFill/>
            <a:miter lim="800000"/>
            <a:headEnd/>
            <a:tailEnd/>
          </a:ln>
        </p:spPr>
        <p:txBody>
          <a:bodyPr>
            <a:spAutoFit/>
          </a:bodyPr>
          <a:lstStyle/>
          <a:p>
            <a:r>
              <a:rPr lang="en-GB" sz="600">
                <a:solidFill>
                  <a:srgbClr val="FF0000"/>
                </a:solidFill>
              </a:rPr>
              <a:t>37</a:t>
            </a:r>
          </a:p>
        </p:txBody>
      </p:sp>
      <p:sp>
        <p:nvSpPr>
          <p:cNvPr id="2069" name="TextBox 20"/>
          <p:cNvSpPr txBox="1">
            <a:spLocks noChangeArrowheads="1"/>
          </p:cNvSpPr>
          <p:nvPr/>
        </p:nvSpPr>
        <p:spPr bwMode="auto">
          <a:xfrm>
            <a:off x="2522538" y="5805488"/>
            <a:ext cx="360362" cy="184150"/>
          </a:xfrm>
          <a:prstGeom prst="rect">
            <a:avLst/>
          </a:prstGeom>
          <a:noFill/>
          <a:ln w="9525">
            <a:noFill/>
            <a:miter lim="800000"/>
            <a:headEnd/>
            <a:tailEnd/>
          </a:ln>
        </p:spPr>
        <p:txBody>
          <a:bodyPr>
            <a:spAutoFit/>
          </a:bodyPr>
          <a:lstStyle/>
          <a:p>
            <a:r>
              <a:rPr lang="en-GB" sz="600">
                <a:solidFill>
                  <a:srgbClr val="FF0000"/>
                </a:solidFill>
              </a:rPr>
              <a:t>14</a:t>
            </a:r>
          </a:p>
        </p:txBody>
      </p:sp>
      <p:sp>
        <p:nvSpPr>
          <p:cNvPr id="2070" name="TextBox 21"/>
          <p:cNvSpPr txBox="1">
            <a:spLocks noChangeArrowheads="1"/>
          </p:cNvSpPr>
          <p:nvPr/>
        </p:nvSpPr>
        <p:spPr bwMode="auto">
          <a:xfrm>
            <a:off x="3348038" y="6049963"/>
            <a:ext cx="360362" cy="185737"/>
          </a:xfrm>
          <a:prstGeom prst="rect">
            <a:avLst/>
          </a:prstGeom>
          <a:noFill/>
          <a:ln w="9525">
            <a:noFill/>
            <a:miter lim="800000"/>
            <a:headEnd/>
            <a:tailEnd/>
          </a:ln>
        </p:spPr>
        <p:txBody>
          <a:bodyPr>
            <a:spAutoFit/>
          </a:bodyPr>
          <a:lstStyle/>
          <a:p>
            <a:r>
              <a:rPr lang="en-GB" sz="600">
                <a:solidFill>
                  <a:srgbClr val="FF0000"/>
                </a:solidFill>
              </a:rPr>
              <a:t>43</a:t>
            </a:r>
          </a:p>
        </p:txBody>
      </p:sp>
      <p:sp>
        <p:nvSpPr>
          <p:cNvPr id="2071" name="TextBox 22"/>
          <p:cNvSpPr txBox="1">
            <a:spLocks noChangeArrowheads="1"/>
          </p:cNvSpPr>
          <p:nvPr/>
        </p:nvSpPr>
        <p:spPr bwMode="auto">
          <a:xfrm>
            <a:off x="2501900" y="6049963"/>
            <a:ext cx="360363" cy="185737"/>
          </a:xfrm>
          <a:prstGeom prst="rect">
            <a:avLst/>
          </a:prstGeom>
          <a:noFill/>
          <a:ln w="9525">
            <a:noFill/>
            <a:miter lim="800000"/>
            <a:headEnd/>
            <a:tailEnd/>
          </a:ln>
        </p:spPr>
        <p:txBody>
          <a:bodyPr>
            <a:spAutoFit/>
          </a:bodyPr>
          <a:lstStyle/>
          <a:p>
            <a:r>
              <a:rPr lang="en-GB" sz="600">
                <a:solidFill>
                  <a:srgbClr val="FF0000"/>
                </a:solidFill>
              </a:rPr>
              <a:t>24</a:t>
            </a:r>
          </a:p>
        </p:txBody>
      </p:sp>
      <p:sp>
        <p:nvSpPr>
          <p:cNvPr id="2072" name="TextBox 23"/>
          <p:cNvSpPr txBox="1">
            <a:spLocks noChangeArrowheads="1"/>
          </p:cNvSpPr>
          <p:nvPr/>
        </p:nvSpPr>
        <p:spPr bwMode="auto">
          <a:xfrm>
            <a:off x="2522538" y="6407150"/>
            <a:ext cx="360362" cy="184150"/>
          </a:xfrm>
          <a:prstGeom prst="rect">
            <a:avLst/>
          </a:prstGeom>
          <a:noFill/>
          <a:ln w="9525">
            <a:noFill/>
            <a:miter lim="800000"/>
            <a:headEnd/>
            <a:tailEnd/>
          </a:ln>
        </p:spPr>
        <p:txBody>
          <a:bodyPr>
            <a:spAutoFit/>
          </a:bodyPr>
          <a:lstStyle/>
          <a:p>
            <a:r>
              <a:rPr lang="en-GB" sz="600">
                <a:solidFill>
                  <a:srgbClr val="FF0000"/>
                </a:solidFill>
              </a:rPr>
              <a:t>38</a:t>
            </a:r>
          </a:p>
        </p:txBody>
      </p:sp>
      <p:sp>
        <p:nvSpPr>
          <p:cNvPr id="2073" name="TextBox 24"/>
          <p:cNvSpPr txBox="1">
            <a:spLocks noChangeArrowheads="1"/>
          </p:cNvSpPr>
          <p:nvPr/>
        </p:nvSpPr>
        <p:spPr bwMode="auto">
          <a:xfrm>
            <a:off x="1690688" y="6361113"/>
            <a:ext cx="360362" cy="184150"/>
          </a:xfrm>
          <a:prstGeom prst="rect">
            <a:avLst/>
          </a:prstGeom>
          <a:noFill/>
          <a:ln w="9525">
            <a:noFill/>
            <a:miter lim="800000"/>
            <a:headEnd/>
            <a:tailEnd/>
          </a:ln>
        </p:spPr>
        <p:txBody>
          <a:bodyPr>
            <a:spAutoFit/>
          </a:bodyPr>
          <a:lstStyle/>
          <a:p>
            <a:r>
              <a:rPr lang="en-GB" sz="600">
                <a:solidFill>
                  <a:srgbClr val="FF0000"/>
                </a:solidFill>
              </a:rPr>
              <a:t>42</a:t>
            </a:r>
          </a:p>
        </p:txBody>
      </p:sp>
      <p:sp>
        <p:nvSpPr>
          <p:cNvPr id="2074" name="TextBox 25"/>
          <p:cNvSpPr txBox="1">
            <a:spLocks noChangeArrowheads="1"/>
          </p:cNvSpPr>
          <p:nvPr/>
        </p:nvSpPr>
        <p:spPr bwMode="auto">
          <a:xfrm>
            <a:off x="3348038" y="6397625"/>
            <a:ext cx="360362" cy="184150"/>
          </a:xfrm>
          <a:prstGeom prst="rect">
            <a:avLst/>
          </a:prstGeom>
          <a:noFill/>
          <a:ln w="9525">
            <a:noFill/>
            <a:miter lim="800000"/>
            <a:headEnd/>
            <a:tailEnd/>
          </a:ln>
        </p:spPr>
        <p:txBody>
          <a:bodyPr>
            <a:spAutoFit/>
          </a:bodyPr>
          <a:lstStyle/>
          <a:p>
            <a:r>
              <a:rPr lang="en-GB" sz="600">
                <a:solidFill>
                  <a:srgbClr val="FF0000"/>
                </a:solidFill>
              </a:rPr>
              <a:t>80</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07950" y="549275"/>
            <a:ext cx="2592388" cy="15113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200" b="1" u="sng" dirty="0">
                <a:solidFill>
                  <a:schemeClr val="tx2"/>
                </a:solidFill>
              </a:rPr>
              <a:t>Key words</a:t>
            </a:r>
          </a:p>
          <a:p>
            <a:pPr algn="ctr">
              <a:defRPr/>
            </a:pPr>
            <a:r>
              <a:rPr lang="en-US" sz="1200" dirty="0">
                <a:solidFill>
                  <a:schemeClr val="tx2"/>
                </a:solidFill>
              </a:rPr>
              <a:t>Variable</a:t>
            </a:r>
          </a:p>
          <a:p>
            <a:pPr algn="ctr">
              <a:defRPr/>
            </a:pPr>
            <a:r>
              <a:rPr lang="en-US" sz="1200" dirty="0">
                <a:solidFill>
                  <a:schemeClr val="tx2"/>
                </a:solidFill>
              </a:rPr>
              <a:t>Information</a:t>
            </a:r>
          </a:p>
          <a:p>
            <a:pPr algn="ctr">
              <a:defRPr/>
            </a:pPr>
            <a:r>
              <a:rPr lang="en-US" sz="1200" dirty="0">
                <a:solidFill>
                  <a:schemeClr val="tx2"/>
                </a:solidFill>
              </a:rPr>
              <a:t>Table</a:t>
            </a:r>
          </a:p>
          <a:p>
            <a:pPr algn="ctr">
              <a:defRPr/>
            </a:pPr>
            <a:endParaRPr lang="en-US" dirty="0">
              <a:solidFill>
                <a:schemeClr val="tx2"/>
              </a:solidFill>
            </a:endParaRPr>
          </a:p>
        </p:txBody>
      </p:sp>
      <p:sp>
        <p:nvSpPr>
          <p:cNvPr id="4" name="Rounded Rectangle 3"/>
          <p:cNvSpPr/>
          <p:nvPr/>
        </p:nvSpPr>
        <p:spPr>
          <a:xfrm>
            <a:off x="6551613" y="381000"/>
            <a:ext cx="2592387" cy="17145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200" b="1" u="sng" dirty="0">
                <a:solidFill>
                  <a:schemeClr val="tx2"/>
                </a:solidFill>
              </a:rPr>
              <a:t>Warm up</a:t>
            </a:r>
          </a:p>
          <a:p>
            <a:pPr algn="ctr">
              <a:defRPr/>
            </a:pPr>
            <a:r>
              <a:rPr lang="en-US" sz="1200" dirty="0">
                <a:solidFill>
                  <a:schemeClr val="tx2"/>
                </a:solidFill>
              </a:rPr>
              <a:t>Complete this magic  square. </a:t>
            </a:r>
          </a:p>
          <a:p>
            <a:pPr algn="ctr">
              <a:defRPr/>
            </a:pPr>
            <a:endParaRPr lang="en-US" sz="1200" dirty="0">
              <a:solidFill>
                <a:schemeClr val="tx2"/>
              </a:solidFill>
            </a:endParaRPr>
          </a:p>
          <a:p>
            <a:pPr algn="ctr">
              <a:defRPr/>
            </a:pPr>
            <a:endParaRPr lang="en-US" dirty="0">
              <a:solidFill>
                <a:schemeClr val="tx2"/>
              </a:solidFill>
            </a:endParaRPr>
          </a:p>
          <a:p>
            <a:pPr algn="ctr">
              <a:defRPr/>
            </a:pPr>
            <a:endParaRPr lang="en-US" dirty="0">
              <a:solidFill>
                <a:schemeClr val="tx2"/>
              </a:solidFill>
            </a:endParaRPr>
          </a:p>
          <a:p>
            <a:pPr algn="ctr">
              <a:defRPr/>
            </a:pPr>
            <a:endParaRPr lang="en-US" dirty="0">
              <a:solidFill>
                <a:schemeClr val="tx2"/>
              </a:solidFill>
            </a:endParaRPr>
          </a:p>
        </p:txBody>
      </p:sp>
      <p:sp>
        <p:nvSpPr>
          <p:cNvPr id="6" name="Rounded Rectangle 5"/>
          <p:cNvSpPr/>
          <p:nvPr/>
        </p:nvSpPr>
        <p:spPr>
          <a:xfrm>
            <a:off x="117475" y="2244725"/>
            <a:ext cx="4310063" cy="456565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defRPr/>
            </a:pPr>
            <a:endParaRPr lang="en-US" sz="1400" dirty="0">
              <a:solidFill>
                <a:schemeClr val="tx2"/>
              </a:solidFill>
              <a:ea typeface="ＭＳ Ｐゴシック" charset="-128"/>
            </a:endParaRPr>
          </a:p>
          <a:p>
            <a:pPr algn="ctr">
              <a:defRPr/>
            </a:pPr>
            <a:r>
              <a:rPr lang="en-US" sz="1400" u="sng" dirty="0">
                <a:solidFill>
                  <a:schemeClr val="tx2"/>
                </a:solidFill>
                <a:latin typeface="Comic Sans MS" pitchFamily="66" charset="0"/>
                <a:ea typeface="ＭＳ Ｐゴシック" charset="-128"/>
              </a:rPr>
              <a:t>Complete these two way tables</a:t>
            </a:r>
          </a:p>
          <a:p>
            <a:pPr algn="ctr">
              <a:defRPr/>
            </a:pPr>
            <a:r>
              <a:rPr lang="en-US" sz="1400" dirty="0">
                <a:solidFill>
                  <a:schemeClr val="tx2"/>
                </a:solidFill>
                <a:latin typeface="Comic Sans MS" pitchFamily="66" charset="0"/>
                <a:ea typeface="ＭＳ Ｐゴシック" charset="-128"/>
              </a:rPr>
              <a:t>Question 1</a:t>
            </a:r>
          </a:p>
          <a:p>
            <a:pPr marL="342900" indent="-342900" algn="ctr">
              <a:buFontTx/>
              <a:buAutoNum type="arabicPeriod"/>
              <a:defRPr/>
            </a:pPr>
            <a:endParaRPr lang="en-US" sz="1400" dirty="0">
              <a:solidFill>
                <a:schemeClr val="tx2"/>
              </a:solidFill>
              <a:latin typeface="Comic Sans MS" pitchFamily="66" charset="0"/>
              <a:ea typeface="ＭＳ Ｐゴシック" charset="-128"/>
            </a:endParaRPr>
          </a:p>
          <a:p>
            <a:pPr marL="342900" indent="-342900" algn="ctr">
              <a:buFontTx/>
              <a:buAutoNum type="arabicPeriod"/>
              <a:defRPr/>
            </a:pPr>
            <a:endParaRPr lang="en-US" sz="1400" dirty="0">
              <a:solidFill>
                <a:schemeClr val="tx2"/>
              </a:solidFill>
              <a:latin typeface="Comic Sans MS" pitchFamily="66" charset="0"/>
              <a:ea typeface="ＭＳ Ｐゴシック" charset="-128"/>
            </a:endParaRPr>
          </a:p>
          <a:p>
            <a:pPr marL="342900" indent="-342900" algn="ctr">
              <a:buFontTx/>
              <a:buAutoNum type="arabicPeriod"/>
              <a:defRPr/>
            </a:pPr>
            <a:endParaRPr lang="en-US" sz="1400" dirty="0">
              <a:solidFill>
                <a:schemeClr val="tx2"/>
              </a:solidFill>
              <a:latin typeface="Comic Sans MS" pitchFamily="66" charset="0"/>
              <a:ea typeface="ＭＳ Ｐゴシック" charset="-128"/>
            </a:endParaRPr>
          </a:p>
          <a:p>
            <a:pPr marL="342900" indent="-342900" algn="ctr">
              <a:buFontTx/>
              <a:buAutoNum type="arabicPeriod"/>
              <a:defRPr/>
            </a:pPr>
            <a:endParaRPr lang="en-US" sz="1400" dirty="0">
              <a:solidFill>
                <a:schemeClr val="tx2"/>
              </a:solidFill>
              <a:latin typeface="Comic Sans MS" pitchFamily="66" charset="0"/>
              <a:ea typeface="ＭＳ Ｐゴシック" charset="-128"/>
            </a:endParaRPr>
          </a:p>
          <a:p>
            <a:pPr marL="342900" indent="-342900" algn="ctr">
              <a:buFontTx/>
              <a:buAutoNum type="arabicPeriod"/>
              <a:defRPr/>
            </a:pPr>
            <a:endParaRPr lang="en-US" sz="1400" dirty="0">
              <a:solidFill>
                <a:schemeClr val="tx2"/>
              </a:solidFill>
              <a:latin typeface="Comic Sans MS" pitchFamily="66" charset="0"/>
              <a:ea typeface="ＭＳ Ｐゴシック" charset="-128"/>
            </a:endParaRPr>
          </a:p>
          <a:p>
            <a:pPr marL="342900" indent="-342900" algn="ctr">
              <a:buFontTx/>
              <a:buAutoNum type="arabicPeriod"/>
              <a:defRPr/>
            </a:pPr>
            <a:endParaRPr lang="en-US" sz="1400" dirty="0">
              <a:solidFill>
                <a:schemeClr val="tx2"/>
              </a:solidFill>
              <a:latin typeface="Comic Sans MS" pitchFamily="66" charset="0"/>
              <a:ea typeface="ＭＳ Ｐゴシック" charset="-128"/>
            </a:endParaRPr>
          </a:p>
          <a:p>
            <a:pPr algn="ctr">
              <a:defRPr/>
            </a:pPr>
            <a:r>
              <a:rPr lang="en-US" sz="1400" dirty="0">
                <a:solidFill>
                  <a:schemeClr val="tx2"/>
                </a:solidFill>
                <a:latin typeface="Comic Sans MS" pitchFamily="66" charset="0"/>
                <a:ea typeface="ＭＳ Ｐゴシック" charset="-128"/>
              </a:rPr>
              <a:t>Question 2 </a:t>
            </a:r>
          </a:p>
          <a:p>
            <a:pPr marL="342900" indent="-342900" algn="ctr">
              <a:buFontTx/>
              <a:buAutoNum type="arabicPeriod"/>
              <a:defRPr/>
            </a:pPr>
            <a:endParaRPr lang="en-US" sz="1400" dirty="0">
              <a:solidFill>
                <a:schemeClr val="tx2"/>
              </a:solidFill>
              <a:latin typeface="Comic Sans MS" pitchFamily="66" charset="0"/>
              <a:ea typeface="ＭＳ Ｐゴシック" charset="-128"/>
            </a:endParaRPr>
          </a:p>
          <a:p>
            <a:pPr marL="342900" indent="-342900" algn="ctr">
              <a:buFontTx/>
              <a:buAutoNum type="arabicPeriod"/>
              <a:defRPr/>
            </a:pPr>
            <a:endParaRPr lang="en-US" sz="1400" dirty="0">
              <a:solidFill>
                <a:schemeClr val="tx2"/>
              </a:solidFill>
              <a:latin typeface="Comic Sans MS" pitchFamily="66" charset="0"/>
              <a:ea typeface="ＭＳ Ｐゴシック" charset="-128"/>
            </a:endParaRPr>
          </a:p>
          <a:p>
            <a:pPr marL="342900" indent="-342900" algn="ctr">
              <a:buFontTx/>
              <a:buAutoNum type="arabicPeriod"/>
              <a:defRPr/>
            </a:pPr>
            <a:endParaRPr lang="en-US" sz="1400" dirty="0">
              <a:solidFill>
                <a:schemeClr val="tx2"/>
              </a:solidFill>
              <a:latin typeface="Comic Sans MS" pitchFamily="66" charset="0"/>
              <a:ea typeface="ＭＳ Ｐゴシック" charset="-128"/>
            </a:endParaRPr>
          </a:p>
          <a:p>
            <a:pPr marL="342900" indent="-342900" algn="ctr">
              <a:buFontTx/>
              <a:buAutoNum type="arabicPeriod"/>
              <a:defRPr/>
            </a:pPr>
            <a:endParaRPr lang="en-US" sz="1400" dirty="0">
              <a:solidFill>
                <a:schemeClr val="tx2"/>
              </a:solidFill>
              <a:latin typeface="Comic Sans MS" pitchFamily="66" charset="0"/>
              <a:ea typeface="ＭＳ Ｐゴシック" charset="-128"/>
            </a:endParaRPr>
          </a:p>
          <a:p>
            <a:pPr marL="342900" indent="-342900" algn="ctr">
              <a:buFontTx/>
              <a:buAutoNum type="arabicPeriod"/>
              <a:defRPr/>
            </a:pPr>
            <a:endParaRPr lang="en-US" sz="1400" dirty="0">
              <a:solidFill>
                <a:schemeClr val="tx2"/>
              </a:solidFill>
              <a:latin typeface="Comic Sans MS" pitchFamily="66" charset="0"/>
              <a:ea typeface="ＭＳ Ｐゴシック" charset="-128"/>
            </a:endParaRPr>
          </a:p>
          <a:p>
            <a:pPr marL="342900" indent="-342900" algn="ctr">
              <a:buFontTx/>
              <a:buAutoNum type="arabicPeriod"/>
              <a:defRPr/>
            </a:pPr>
            <a:endParaRPr lang="en-US" sz="1400" dirty="0">
              <a:solidFill>
                <a:schemeClr val="tx2"/>
              </a:solidFill>
              <a:latin typeface="Comic Sans MS" pitchFamily="66" charset="0"/>
              <a:ea typeface="ＭＳ Ｐゴシック" charset="-128"/>
            </a:endParaRPr>
          </a:p>
          <a:p>
            <a:pPr marL="342900" indent="-342900" algn="ctr">
              <a:buFontTx/>
              <a:buAutoNum type="arabicPeriod"/>
              <a:defRPr/>
            </a:pPr>
            <a:endParaRPr lang="en-US" sz="1400" dirty="0">
              <a:solidFill>
                <a:schemeClr val="tx2"/>
              </a:solidFill>
              <a:latin typeface="Comic Sans MS" pitchFamily="66" charset="0"/>
              <a:ea typeface="ＭＳ Ｐゴシック" charset="-128"/>
            </a:endParaRPr>
          </a:p>
          <a:p>
            <a:pPr marL="342900" indent="-342900" algn="ctr">
              <a:buFontTx/>
              <a:buAutoNum type="arabicPeriod"/>
              <a:defRPr/>
            </a:pPr>
            <a:endParaRPr lang="en-US" sz="1400" dirty="0">
              <a:solidFill>
                <a:schemeClr val="tx2"/>
              </a:solidFill>
              <a:latin typeface="Comic Sans MS" pitchFamily="66" charset="0"/>
              <a:ea typeface="ＭＳ Ｐゴシック" charset="-128"/>
            </a:endParaRPr>
          </a:p>
          <a:p>
            <a:pPr marL="342900" indent="-342900" algn="ctr">
              <a:buFontTx/>
              <a:buAutoNum type="arabicPeriod"/>
              <a:defRPr/>
            </a:pPr>
            <a:endParaRPr lang="en-US" sz="1400" dirty="0">
              <a:solidFill>
                <a:schemeClr val="tx2"/>
              </a:solidFill>
              <a:latin typeface="Comic Sans MS" pitchFamily="66" charset="0"/>
              <a:ea typeface="ＭＳ Ｐゴシック" charset="-128"/>
            </a:endParaRPr>
          </a:p>
          <a:p>
            <a:pPr algn="ctr">
              <a:defRPr/>
            </a:pPr>
            <a:endParaRPr lang="en-US" sz="1400" dirty="0">
              <a:solidFill>
                <a:schemeClr val="tx2"/>
              </a:solidFill>
              <a:ea typeface="ＭＳ Ｐゴシック" charset="-128"/>
            </a:endParaRPr>
          </a:p>
        </p:txBody>
      </p:sp>
      <p:sp>
        <p:nvSpPr>
          <p:cNvPr id="3077" name="TextBox 7"/>
          <p:cNvSpPr txBox="1">
            <a:spLocks noChangeArrowheads="1"/>
          </p:cNvSpPr>
          <p:nvPr/>
        </p:nvSpPr>
        <p:spPr bwMode="auto">
          <a:xfrm>
            <a:off x="0" y="11113"/>
            <a:ext cx="9144000" cy="369887"/>
          </a:xfrm>
          <a:prstGeom prst="rect">
            <a:avLst/>
          </a:prstGeom>
          <a:noFill/>
          <a:ln w="9525">
            <a:noFill/>
            <a:miter lim="800000"/>
            <a:headEnd/>
            <a:tailEnd/>
          </a:ln>
        </p:spPr>
        <p:txBody>
          <a:bodyPr>
            <a:spAutoFit/>
          </a:bodyPr>
          <a:lstStyle/>
          <a:p>
            <a:r>
              <a:rPr lang="en-US"/>
              <a:t> Two way tables homework Year_____ Set on ______/Due on________</a:t>
            </a:r>
          </a:p>
        </p:txBody>
      </p:sp>
      <p:sp>
        <p:nvSpPr>
          <p:cNvPr id="8" name="Rounded Rectangle 7"/>
          <p:cNvSpPr/>
          <p:nvPr/>
        </p:nvSpPr>
        <p:spPr>
          <a:xfrm>
            <a:off x="3275013" y="539750"/>
            <a:ext cx="2593975" cy="151288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200" b="1" u="sng" dirty="0">
                <a:solidFill>
                  <a:schemeClr val="tx2"/>
                </a:solidFill>
              </a:rPr>
              <a:t>Types of data</a:t>
            </a:r>
          </a:p>
          <a:p>
            <a:pPr algn="ctr">
              <a:defRPr/>
            </a:pPr>
            <a:endParaRPr lang="en-US" sz="1200" dirty="0">
              <a:solidFill>
                <a:schemeClr val="tx2"/>
              </a:solidFill>
            </a:endParaRPr>
          </a:p>
          <a:p>
            <a:pPr algn="ctr">
              <a:defRPr/>
            </a:pPr>
            <a:r>
              <a:rPr lang="en-US" sz="1200" dirty="0">
                <a:solidFill>
                  <a:schemeClr val="tx2"/>
                </a:solidFill>
              </a:rPr>
              <a:t>List 4 types of :</a:t>
            </a:r>
          </a:p>
          <a:p>
            <a:pPr marL="228600" indent="-228600" algn="ctr">
              <a:buFontTx/>
              <a:buAutoNum type="alphaLcParenR"/>
              <a:defRPr/>
            </a:pPr>
            <a:r>
              <a:rPr lang="en-US" sz="1200" dirty="0">
                <a:solidFill>
                  <a:schemeClr val="tx2"/>
                </a:solidFill>
              </a:rPr>
              <a:t>Qualitative data</a:t>
            </a:r>
          </a:p>
          <a:p>
            <a:pPr marL="228600" indent="-228600" algn="ctr">
              <a:buFontTx/>
              <a:buAutoNum type="alphaLcParenR"/>
              <a:defRPr/>
            </a:pPr>
            <a:r>
              <a:rPr lang="en-US" sz="1200" dirty="0">
                <a:solidFill>
                  <a:schemeClr val="tx2"/>
                </a:solidFill>
              </a:rPr>
              <a:t>Quantitative data</a:t>
            </a:r>
            <a:endParaRPr lang="en-US" dirty="0">
              <a:solidFill>
                <a:schemeClr val="tx2"/>
              </a:solidFill>
            </a:endParaRPr>
          </a:p>
          <a:p>
            <a:pPr algn="ctr">
              <a:defRPr/>
            </a:pPr>
            <a:endParaRPr lang="en-US" dirty="0">
              <a:solidFill>
                <a:schemeClr val="tx2"/>
              </a:solidFill>
            </a:endParaRPr>
          </a:p>
          <a:p>
            <a:pPr algn="ctr">
              <a:defRPr/>
            </a:pPr>
            <a:endParaRPr lang="en-US" dirty="0">
              <a:solidFill>
                <a:schemeClr val="tx2"/>
              </a:solidFill>
            </a:endParaRPr>
          </a:p>
        </p:txBody>
      </p:sp>
      <p:pic>
        <p:nvPicPr>
          <p:cNvPr id="2056" name="Picture 7"/>
          <p:cNvPicPr>
            <a:picLocks noChangeAspect="1" noChangeArrowheads="1"/>
          </p:cNvPicPr>
          <p:nvPr/>
        </p:nvPicPr>
        <p:blipFill>
          <a:blip r:embed="rId2" cstate="print"/>
          <a:srcRect l="20833" t="38492" r="24850" b="38652"/>
          <a:stretch>
            <a:fillRect/>
          </a:stretch>
        </p:blipFill>
        <p:spPr bwMode="auto">
          <a:xfrm>
            <a:off x="323850" y="3089275"/>
            <a:ext cx="3675063" cy="1158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pic>
        <p:nvPicPr>
          <p:cNvPr id="2057" name="Picture 8"/>
          <p:cNvPicPr>
            <a:picLocks noChangeAspect="1" noChangeArrowheads="1"/>
          </p:cNvPicPr>
          <p:nvPr/>
        </p:nvPicPr>
        <p:blipFill>
          <a:blip r:embed="rId3" cstate="print"/>
          <a:srcRect l="20683" t="37054" r="31250" b="24454"/>
          <a:stretch>
            <a:fillRect/>
          </a:stretch>
        </p:blipFill>
        <p:spPr bwMode="auto">
          <a:xfrm>
            <a:off x="417513" y="4527550"/>
            <a:ext cx="3433762" cy="20637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pic>
        <p:nvPicPr>
          <p:cNvPr id="2058" name="Picture 9"/>
          <p:cNvPicPr>
            <a:picLocks noChangeAspect="1" noChangeArrowheads="1"/>
          </p:cNvPicPr>
          <p:nvPr/>
        </p:nvPicPr>
        <p:blipFill>
          <a:blip r:embed="rId4" cstate="print"/>
          <a:srcRect l="15327" t="45352" r="60120" b="24255"/>
          <a:stretch>
            <a:fillRect/>
          </a:stretch>
        </p:blipFill>
        <p:spPr bwMode="auto">
          <a:xfrm>
            <a:off x="7092950" y="933450"/>
            <a:ext cx="1196975" cy="1111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9" name="TextBox 8"/>
          <p:cNvSpPr txBox="1"/>
          <p:nvPr/>
        </p:nvSpPr>
        <p:spPr>
          <a:xfrm>
            <a:off x="3638550" y="6538913"/>
            <a:ext cx="3419475" cy="261937"/>
          </a:xfrm>
          <a:prstGeom prst="rect">
            <a:avLst/>
          </a:prstGeom>
          <a:noFill/>
        </p:spPr>
        <p:txBody>
          <a:bodyPr>
            <a:spAutoFit/>
          </a:bodyPr>
          <a:lstStyle/>
          <a:p>
            <a:pPr>
              <a:defRPr/>
            </a:pPr>
            <a:r>
              <a:rPr lang="en-GB" sz="1050" dirty="0">
                <a:solidFill>
                  <a:schemeClr val="bg2">
                    <a:lumMod val="75000"/>
                  </a:schemeClr>
                </a:solidFill>
                <a:ea typeface="ＭＳ Ｐゴシック" charset="-128"/>
              </a:rPr>
              <a:t>Designed by missnmaths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7938" y="0"/>
            <a:ext cx="3716338" cy="68580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1200" u="sng" dirty="0">
                <a:solidFill>
                  <a:schemeClr val="tx2"/>
                </a:solidFill>
                <a:latin typeface="Comic Sans MS" pitchFamily="66" charset="0"/>
                <a:ea typeface="ＭＳ Ｐゴシック" charset="-128"/>
              </a:rPr>
              <a:t>Construct and complete two way tables for these questions</a:t>
            </a:r>
          </a:p>
          <a:p>
            <a:pPr>
              <a:defRPr/>
            </a:pPr>
            <a:r>
              <a:rPr lang="en-US" sz="1200" dirty="0">
                <a:solidFill>
                  <a:schemeClr val="tx2"/>
                </a:solidFill>
                <a:latin typeface="Comic Sans MS" pitchFamily="66" charset="0"/>
                <a:ea typeface="ＭＳ Ｐゴシック" charset="-128"/>
              </a:rPr>
              <a:t>a</a:t>
            </a:r>
            <a:r>
              <a:rPr lang="en-US" sz="1200" dirty="0">
                <a:solidFill>
                  <a:schemeClr val="tx1"/>
                </a:solidFill>
                <a:latin typeface="Comic Sans MS" pitchFamily="66" charset="0"/>
                <a:ea typeface="ＭＳ Ｐゴシック" charset="-128"/>
              </a:rPr>
              <a:t>) </a:t>
            </a:r>
            <a:r>
              <a:rPr lang="en-GB" sz="1200" dirty="0">
                <a:solidFill>
                  <a:schemeClr val="tx1"/>
                </a:solidFill>
                <a:latin typeface="Comic Sans MS" pitchFamily="66" charset="0"/>
                <a:ea typeface="ＭＳ Ｐゴシック" charset="-128"/>
              </a:rPr>
              <a:t>Janice asks 100 students if they like biology or chemistry or physics best. 38 of the students are girls. 21 of these girls like biology best. 18 boys like physics best. 7 out of the 23 students who like chemistry best are girls. Work out the number of students who like biology best. </a:t>
            </a:r>
            <a:r>
              <a:rPr lang="en-GB" sz="1200" dirty="0">
                <a:solidFill>
                  <a:srgbClr val="00B0F0"/>
                </a:solidFill>
                <a:latin typeface="Comic Sans MS" pitchFamily="66" charset="0"/>
                <a:ea typeface="ＭＳ Ｐゴシック" charset="-128"/>
              </a:rPr>
              <a:t>49</a:t>
            </a:r>
            <a:endParaRPr lang="en-GB" sz="1200" dirty="0">
              <a:solidFill>
                <a:schemeClr val="tx1"/>
              </a:solidFill>
              <a:latin typeface="Comic Sans MS" pitchFamily="66" charset="0"/>
              <a:ea typeface="ＭＳ Ｐゴシック" charset="-128"/>
            </a:endParaRPr>
          </a:p>
          <a:p>
            <a:pPr>
              <a:defRPr/>
            </a:pPr>
            <a:endParaRPr lang="en-GB" sz="1200" dirty="0">
              <a:solidFill>
                <a:schemeClr val="tx1"/>
              </a:solidFill>
              <a:latin typeface="Comic Sans MS" pitchFamily="66" charset="0"/>
              <a:ea typeface="ＭＳ Ｐゴシック" charset="-128"/>
            </a:endParaRPr>
          </a:p>
          <a:p>
            <a:pPr>
              <a:defRPr/>
            </a:pPr>
            <a:r>
              <a:rPr lang="en-GB" sz="1200" dirty="0">
                <a:solidFill>
                  <a:schemeClr val="tx1"/>
                </a:solidFill>
                <a:latin typeface="Comic Sans MS" pitchFamily="66" charset="0"/>
                <a:ea typeface="ＭＳ Ｐゴシック" charset="-128"/>
              </a:rPr>
              <a:t>b) </a:t>
            </a:r>
            <a:r>
              <a:rPr lang="en-GB" sz="1200" dirty="0">
                <a:solidFill>
                  <a:srgbClr val="FFFFFF"/>
                </a:solidFill>
                <a:ea typeface="ＭＳ Ｐゴシック" charset="-128"/>
              </a:rPr>
              <a:t>. </a:t>
            </a:r>
            <a:r>
              <a:rPr lang="en-GB" sz="1200" dirty="0">
                <a:solidFill>
                  <a:schemeClr val="tx1"/>
                </a:solidFill>
                <a:latin typeface="Comic Sans MS" pitchFamily="66" charset="0"/>
                <a:ea typeface="ＭＳ Ｐゴシック" charset="-128"/>
              </a:rPr>
              <a:t>56 students were asked if they watched tennis yesterday. 20 of the students are boys. 17 girls watched tennis yesterday. 32 students did not watch tennis yesterday One of these students is to be chosen at random. Write down the probability that the student chosen will be a boy who watched tennis yesterday. Give your answer as a fraction in its simplest form. </a:t>
            </a:r>
            <a:r>
              <a:rPr lang="en-GB" sz="1200">
                <a:solidFill>
                  <a:schemeClr val="tx1"/>
                </a:solidFill>
                <a:latin typeface="Comic Sans MS" pitchFamily="66" charset="0"/>
                <a:ea typeface="ＭＳ Ｐゴシック" charset="-128"/>
              </a:rPr>
              <a:t>7/20</a:t>
            </a:r>
            <a:endParaRPr lang="en-US" sz="1200" dirty="0">
              <a:solidFill>
                <a:schemeClr val="tx1"/>
              </a:solidFill>
              <a:latin typeface="Comic Sans MS" pitchFamily="66" charset="0"/>
              <a:ea typeface="ＭＳ Ｐゴシック" charset="-128"/>
            </a:endParaRPr>
          </a:p>
        </p:txBody>
      </p:sp>
      <p:graphicFrame>
        <p:nvGraphicFramePr>
          <p:cNvPr id="5" name="Table 4"/>
          <p:cNvGraphicFramePr>
            <a:graphicFrameLocks noGrp="1"/>
          </p:cNvGraphicFramePr>
          <p:nvPr/>
        </p:nvGraphicFramePr>
        <p:xfrm>
          <a:off x="3711575" y="404813"/>
          <a:ext cx="5433020" cy="2400268"/>
        </p:xfrm>
        <a:graphic>
          <a:graphicData uri="http://schemas.openxmlformats.org/drawingml/2006/table">
            <a:tbl>
              <a:tblPr firstRow="1" bandRow="1">
                <a:tableStyleId>{5C22544A-7EE6-4342-B048-85BDC9FD1C3A}</a:tableStyleId>
              </a:tblPr>
              <a:tblGrid>
                <a:gridCol w="1086604"/>
                <a:gridCol w="1086604"/>
                <a:gridCol w="1086604"/>
                <a:gridCol w="1086604"/>
                <a:gridCol w="1086604"/>
              </a:tblGrid>
              <a:tr h="600067">
                <a:tc>
                  <a:txBody>
                    <a:bodyPr/>
                    <a:lstStyle/>
                    <a:p>
                      <a:endParaRPr lang="en-GB" sz="1400" dirty="0">
                        <a:solidFill>
                          <a:srgbClr val="FF0000"/>
                        </a:solidFill>
                        <a:latin typeface="Comic Sans MS" pitchFamily="66" charset="0"/>
                      </a:endParaRPr>
                    </a:p>
                  </a:txBody>
                  <a:tcPr/>
                </a:tc>
                <a:tc>
                  <a:txBody>
                    <a:bodyPr/>
                    <a:lstStyle/>
                    <a:p>
                      <a:r>
                        <a:rPr lang="en-GB" sz="1400" dirty="0" smtClean="0">
                          <a:solidFill>
                            <a:srgbClr val="FF0000"/>
                          </a:solidFill>
                          <a:latin typeface="Comic Sans MS" pitchFamily="66" charset="0"/>
                        </a:rPr>
                        <a:t>Biology</a:t>
                      </a:r>
                      <a:endParaRPr lang="en-GB" sz="1400" dirty="0">
                        <a:solidFill>
                          <a:srgbClr val="FF0000"/>
                        </a:solidFill>
                        <a:latin typeface="Comic Sans MS" pitchFamily="66" charset="0"/>
                      </a:endParaRPr>
                    </a:p>
                  </a:txBody>
                  <a:tcPr/>
                </a:tc>
                <a:tc>
                  <a:txBody>
                    <a:bodyPr/>
                    <a:lstStyle/>
                    <a:p>
                      <a:r>
                        <a:rPr lang="en-GB" sz="1400" dirty="0" smtClean="0">
                          <a:solidFill>
                            <a:srgbClr val="FF0000"/>
                          </a:solidFill>
                          <a:latin typeface="Comic Sans MS" pitchFamily="66" charset="0"/>
                        </a:rPr>
                        <a:t>Chemistry</a:t>
                      </a:r>
                      <a:endParaRPr lang="en-GB" sz="1400" dirty="0">
                        <a:solidFill>
                          <a:srgbClr val="FF0000"/>
                        </a:solidFill>
                        <a:latin typeface="Comic Sans MS" pitchFamily="66" charset="0"/>
                      </a:endParaRPr>
                    </a:p>
                  </a:txBody>
                  <a:tcPr/>
                </a:tc>
                <a:tc>
                  <a:txBody>
                    <a:bodyPr/>
                    <a:lstStyle/>
                    <a:p>
                      <a:r>
                        <a:rPr lang="en-GB" sz="1400" dirty="0" smtClean="0">
                          <a:solidFill>
                            <a:srgbClr val="FF0000"/>
                          </a:solidFill>
                          <a:latin typeface="Comic Sans MS" pitchFamily="66" charset="0"/>
                        </a:rPr>
                        <a:t>Physics</a:t>
                      </a:r>
                      <a:endParaRPr lang="en-GB" sz="1400" dirty="0">
                        <a:solidFill>
                          <a:srgbClr val="FF0000"/>
                        </a:solidFill>
                        <a:latin typeface="Comic Sans MS" pitchFamily="66" charset="0"/>
                      </a:endParaRPr>
                    </a:p>
                  </a:txBody>
                  <a:tcPr/>
                </a:tc>
                <a:tc>
                  <a:txBody>
                    <a:bodyPr/>
                    <a:lstStyle/>
                    <a:p>
                      <a:r>
                        <a:rPr lang="en-GB" sz="1400" dirty="0" smtClean="0">
                          <a:solidFill>
                            <a:srgbClr val="FF0000"/>
                          </a:solidFill>
                          <a:latin typeface="Comic Sans MS" pitchFamily="66" charset="0"/>
                        </a:rPr>
                        <a:t>Total</a:t>
                      </a:r>
                      <a:endParaRPr lang="en-GB" sz="1400" dirty="0">
                        <a:solidFill>
                          <a:srgbClr val="FF0000"/>
                        </a:solidFill>
                        <a:latin typeface="Comic Sans MS" pitchFamily="66" charset="0"/>
                      </a:endParaRPr>
                    </a:p>
                  </a:txBody>
                  <a:tcPr/>
                </a:tc>
              </a:tr>
              <a:tr h="600067">
                <a:tc>
                  <a:txBody>
                    <a:bodyPr/>
                    <a:lstStyle/>
                    <a:p>
                      <a:r>
                        <a:rPr lang="en-GB" sz="1400" dirty="0" smtClean="0">
                          <a:solidFill>
                            <a:srgbClr val="FF0000"/>
                          </a:solidFill>
                          <a:latin typeface="Comic Sans MS" pitchFamily="66" charset="0"/>
                        </a:rPr>
                        <a:t>Boys</a:t>
                      </a:r>
                      <a:endParaRPr lang="en-GB" sz="1400" dirty="0">
                        <a:solidFill>
                          <a:srgbClr val="FF0000"/>
                        </a:solidFill>
                        <a:latin typeface="Comic Sans MS" pitchFamily="66" charset="0"/>
                      </a:endParaRPr>
                    </a:p>
                  </a:txBody>
                  <a:tcPr/>
                </a:tc>
                <a:tc>
                  <a:txBody>
                    <a:bodyPr/>
                    <a:lstStyle/>
                    <a:p>
                      <a:r>
                        <a:rPr lang="en-GB" sz="1400" dirty="0" smtClean="0">
                          <a:solidFill>
                            <a:srgbClr val="00B0F0"/>
                          </a:solidFill>
                          <a:latin typeface="Comic Sans MS" pitchFamily="66" charset="0"/>
                        </a:rPr>
                        <a:t>28</a:t>
                      </a:r>
                      <a:endParaRPr lang="en-GB" sz="1400" dirty="0">
                        <a:solidFill>
                          <a:srgbClr val="00B0F0"/>
                        </a:solidFill>
                        <a:latin typeface="Comic Sans MS" pitchFamily="66" charset="0"/>
                      </a:endParaRPr>
                    </a:p>
                  </a:txBody>
                  <a:tcPr/>
                </a:tc>
                <a:tc>
                  <a:txBody>
                    <a:bodyPr/>
                    <a:lstStyle/>
                    <a:p>
                      <a:r>
                        <a:rPr lang="en-GB" sz="1400" dirty="0" smtClean="0">
                          <a:solidFill>
                            <a:srgbClr val="00B0F0"/>
                          </a:solidFill>
                          <a:latin typeface="Comic Sans MS" pitchFamily="66" charset="0"/>
                        </a:rPr>
                        <a:t>16</a:t>
                      </a:r>
                      <a:endParaRPr lang="en-GB" sz="1400" dirty="0">
                        <a:solidFill>
                          <a:srgbClr val="00B0F0"/>
                        </a:solidFill>
                        <a:latin typeface="Comic Sans MS" pitchFamily="66" charset="0"/>
                      </a:endParaRPr>
                    </a:p>
                  </a:txBody>
                  <a:tcPr/>
                </a:tc>
                <a:tc>
                  <a:txBody>
                    <a:bodyPr/>
                    <a:lstStyle/>
                    <a:p>
                      <a:r>
                        <a:rPr lang="en-GB" sz="1400" dirty="0" smtClean="0">
                          <a:solidFill>
                            <a:srgbClr val="FF0000"/>
                          </a:solidFill>
                          <a:latin typeface="Comic Sans MS" pitchFamily="66" charset="0"/>
                        </a:rPr>
                        <a:t>18</a:t>
                      </a:r>
                      <a:endParaRPr lang="en-GB" sz="1400" dirty="0">
                        <a:solidFill>
                          <a:srgbClr val="FF0000"/>
                        </a:solidFill>
                        <a:latin typeface="Comic Sans MS" pitchFamily="66" charset="0"/>
                      </a:endParaRPr>
                    </a:p>
                  </a:txBody>
                  <a:tcPr/>
                </a:tc>
                <a:tc>
                  <a:txBody>
                    <a:bodyPr/>
                    <a:lstStyle/>
                    <a:p>
                      <a:r>
                        <a:rPr lang="en-GB" sz="1400" dirty="0" smtClean="0">
                          <a:solidFill>
                            <a:srgbClr val="00B0F0"/>
                          </a:solidFill>
                          <a:latin typeface="Comic Sans MS" pitchFamily="66" charset="0"/>
                        </a:rPr>
                        <a:t>62</a:t>
                      </a:r>
                      <a:endParaRPr lang="en-GB" sz="1400" dirty="0">
                        <a:solidFill>
                          <a:srgbClr val="00B0F0"/>
                        </a:solidFill>
                        <a:latin typeface="Comic Sans MS" pitchFamily="66" charset="0"/>
                      </a:endParaRPr>
                    </a:p>
                  </a:txBody>
                  <a:tcPr/>
                </a:tc>
              </a:tr>
              <a:tr h="600067">
                <a:tc>
                  <a:txBody>
                    <a:bodyPr/>
                    <a:lstStyle/>
                    <a:p>
                      <a:r>
                        <a:rPr lang="en-GB" sz="1400" dirty="0" smtClean="0">
                          <a:solidFill>
                            <a:srgbClr val="FF0000"/>
                          </a:solidFill>
                          <a:latin typeface="Comic Sans MS" pitchFamily="66" charset="0"/>
                        </a:rPr>
                        <a:t>Girls</a:t>
                      </a:r>
                      <a:endParaRPr lang="en-GB" sz="1400" dirty="0">
                        <a:solidFill>
                          <a:srgbClr val="FF0000"/>
                        </a:solidFill>
                        <a:latin typeface="Comic Sans MS" pitchFamily="66" charset="0"/>
                      </a:endParaRPr>
                    </a:p>
                  </a:txBody>
                  <a:tcPr/>
                </a:tc>
                <a:tc>
                  <a:txBody>
                    <a:bodyPr/>
                    <a:lstStyle/>
                    <a:p>
                      <a:r>
                        <a:rPr lang="en-GB" sz="1400" dirty="0" smtClean="0">
                          <a:solidFill>
                            <a:srgbClr val="FF0000"/>
                          </a:solidFill>
                          <a:latin typeface="Comic Sans MS" pitchFamily="66" charset="0"/>
                        </a:rPr>
                        <a:t>21</a:t>
                      </a:r>
                      <a:endParaRPr lang="en-GB" sz="1400" dirty="0">
                        <a:solidFill>
                          <a:srgbClr val="FF0000"/>
                        </a:solidFill>
                        <a:latin typeface="Comic Sans MS" pitchFamily="66" charset="0"/>
                      </a:endParaRPr>
                    </a:p>
                  </a:txBody>
                  <a:tcPr/>
                </a:tc>
                <a:tc>
                  <a:txBody>
                    <a:bodyPr/>
                    <a:lstStyle/>
                    <a:p>
                      <a:r>
                        <a:rPr lang="en-GB" sz="1400" dirty="0" smtClean="0">
                          <a:solidFill>
                            <a:srgbClr val="FF0000"/>
                          </a:solidFill>
                          <a:latin typeface="Comic Sans MS" pitchFamily="66" charset="0"/>
                        </a:rPr>
                        <a:t>7</a:t>
                      </a:r>
                      <a:endParaRPr lang="en-GB" sz="1400" dirty="0">
                        <a:solidFill>
                          <a:srgbClr val="FF0000"/>
                        </a:solidFill>
                        <a:latin typeface="Comic Sans MS" pitchFamily="66" charset="0"/>
                      </a:endParaRPr>
                    </a:p>
                  </a:txBody>
                  <a:tcPr/>
                </a:tc>
                <a:tc>
                  <a:txBody>
                    <a:bodyPr/>
                    <a:lstStyle/>
                    <a:p>
                      <a:r>
                        <a:rPr lang="en-GB" sz="1400" dirty="0" smtClean="0">
                          <a:solidFill>
                            <a:srgbClr val="00B0F0"/>
                          </a:solidFill>
                          <a:latin typeface="Comic Sans MS" pitchFamily="66" charset="0"/>
                        </a:rPr>
                        <a:t>10</a:t>
                      </a:r>
                      <a:endParaRPr lang="en-GB" sz="1400" dirty="0">
                        <a:solidFill>
                          <a:srgbClr val="00B0F0"/>
                        </a:solidFill>
                        <a:latin typeface="Comic Sans MS" pitchFamily="66" charset="0"/>
                      </a:endParaRPr>
                    </a:p>
                  </a:txBody>
                  <a:tcPr/>
                </a:tc>
                <a:tc>
                  <a:txBody>
                    <a:bodyPr/>
                    <a:lstStyle/>
                    <a:p>
                      <a:r>
                        <a:rPr lang="en-GB" sz="1400" dirty="0" smtClean="0">
                          <a:solidFill>
                            <a:srgbClr val="FF0000"/>
                          </a:solidFill>
                          <a:latin typeface="Comic Sans MS" pitchFamily="66" charset="0"/>
                        </a:rPr>
                        <a:t>38</a:t>
                      </a:r>
                      <a:endParaRPr lang="en-GB" sz="1400" dirty="0">
                        <a:solidFill>
                          <a:srgbClr val="FF0000"/>
                        </a:solidFill>
                        <a:latin typeface="Comic Sans MS" pitchFamily="66" charset="0"/>
                      </a:endParaRPr>
                    </a:p>
                  </a:txBody>
                  <a:tcPr/>
                </a:tc>
              </a:tr>
              <a:tr h="600067">
                <a:tc>
                  <a:txBody>
                    <a:bodyPr/>
                    <a:lstStyle/>
                    <a:p>
                      <a:r>
                        <a:rPr lang="en-GB" sz="1400" dirty="0" smtClean="0">
                          <a:solidFill>
                            <a:srgbClr val="FF0000"/>
                          </a:solidFill>
                          <a:latin typeface="Comic Sans MS" pitchFamily="66" charset="0"/>
                        </a:rPr>
                        <a:t>Total</a:t>
                      </a:r>
                      <a:endParaRPr lang="en-GB" sz="1400" dirty="0">
                        <a:solidFill>
                          <a:srgbClr val="FF0000"/>
                        </a:solidFill>
                        <a:latin typeface="Comic Sans MS" pitchFamily="66" charset="0"/>
                      </a:endParaRPr>
                    </a:p>
                  </a:txBody>
                  <a:tcPr/>
                </a:tc>
                <a:tc>
                  <a:txBody>
                    <a:bodyPr/>
                    <a:lstStyle/>
                    <a:p>
                      <a:r>
                        <a:rPr lang="en-GB" sz="1400" dirty="0" smtClean="0">
                          <a:solidFill>
                            <a:srgbClr val="00B0F0"/>
                          </a:solidFill>
                          <a:latin typeface="Comic Sans MS" pitchFamily="66" charset="0"/>
                        </a:rPr>
                        <a:t>49</a:t>
                      </a:r>
                      <a:endParaRPr lang="en-GB" sz="1400" dirty="0">
                        <a:solidFill>
                          <a:srgbClr val="00B0F0"/>
                        </a:solidFill>
                        <a:latin typeface="Comic Sans MS" pitchFamily="66" charset="0"/>
                      </a:endParaRPr>
                    </a:p>
                  </a:txBody>
                  <a:tcPr/>
                </a:tc>
                <a:tc>
                  <a:txBody>
                    <a:bodyPr/>
                    <a:lstStyle/>
                    <a:p>
                      <a:r>
                        <a:rPr lang="en-GB" sz="1400" dirty="0" smtClean="0">
                          <a:solidFill>
                            <a:srgbClr val="FF0000"/>
                          </a:solidFill>
                          <a:latin typeface="Comic Sans MS" pitchFamily="66" charset="0"/>
                        </a:rPr>
                        <a:t>23</a:t>
                      </a:r>
                      <a:endParaRPr lang="en-GB" sz="1400" dirty="0">
                        <a:solidFill>
                          <a:srgbClr val="FF0000"/>
                        </a:solidFill>
                        <a:latin typeface="Comic Sans MS" pitchFamily="66" charset="0"/>
                      </a:endParaRPr>
                    </a:p>
                  </a:txBody>
                  <a:tcPr/>
                </a:tc>
                <a:tc>
                  <a:txBody>
                    <a:bodyPr/>
                    <a:lstStyle/>
                    <a:p>
                      <a:r>
                        <a:rPr lang="en-GB" sz="1400" dirty="0" smtClean="0">
                          <a:solidFill>
                            <a:srgbClr val="00B0F0"/>
                          </a:solidFill>
                          <a:latin typeface="Comic Sans MS" pitchFamily="66" charset="0"/>
                        </a:rPr>
                        <a:t>28</a:t>
                      </a:r>
                      <a:endParaRPr lang="en-GB" sz="1400" dirty="0">
                        <a:solidFill>
                          <a:srgbClr val="00B0F0"/>
                        </a:solidFill>
                        <a:latin typeface="Comic Sans MS" pitchFamily="66" charset="0"/>
                      </a:endParaRPr>
                    </a:p>
                  </a:txBody>
                  <a:tcPr/>
                </a:tc>
                <a:tc>
                  <a:txBody>
                    <a:bodyPr/>
                    <a:lstStyle/>
                    <a:p>
                      <a:r>
                        <a:rPr lang="en-GB" sz="1400" dirty="0" smtClean="0">
                          <a:solidFill>
                            <a:srgbClr val="FF0000"/>
                          </a:solidFill>
                          <a:latin typeface="Comic Sans MS" pitchFamily="66" charset="0"/>
                        </a:rPr>
                        <a:t>100</a:t>
                      </a:r>
                      <a:endParaRPr lang="en-GB" sz="1400" dirty="0">
                        <a:solidFill>
                          <a:srgbClr val="FF0000"/>
                        </a:solidFill>
                        <a:latin typeface="Comic Sans MS" pitchFamily="66" charset="0"/>
                      </a:endParaRPr>
                    </a:p>
                  </a:txBody>
                  <a:tcPr/>
                </a:tc>
              </a:tr>
            </a:tbl>
          </a:graphicData>
        </a:graphic>
      </p:graphicFrame>
      <p:graphicFrame>
        <p:nvGraphicFramePr>
          <p:cNvPr id="6" name="Table 5"/>
          <p:cNvGraphicFramePr>
            <a:graphicFrameLocks noGrp="1"/>
          </p:cNvGraphicFramePr>
          <p:nvPr/>
        </p:nvGraphicFramePr>
        <p:xfrm>
          <a:off x="3779838" y="4005263"/>
          <a:ext cx="4346416" cy="2531721"/>
        </p:xfrm>
        <a:graphic>
          <a:graphicData uri="http://schemas.openxmlformats.org/drawingml/2006/table">
            <a:tbl>
              <a:tblPr firstRow="1" bandRow="1">
                <a:tableStyleId>{5C22544A-7EE6-4342-B048-85BDC9FD1C3A}</a:tableStyleId>
              </a:tblPr>
              <a:tblGrid>
                <a:gridCol w="1086604"/>
                <a:gridCol w="1086604"/>
                <a:gridCol w="1086604"/>
                <a:gridCol w="1086604"/>
              </a:tblGrid>
              <a:tr h="0">
                <a:tc>
                  <a:txBody>
                    <a:bodyPr/>
                    <a:lstStyle/>
                    <a:p>
                      <a:endParaRPr lang="en-GB" sz="1400" dirty="0">
                        <a:solidFill>
                          <a:srgbClr val="FF0000"/>
                        </a:solidFill>
                        <a:latin typeface="Comic Sans MS" pitchFamily="66" charset="0"/>
                      </a:endParaRPr>
                    </a:p>
                  </a:txBody>
                  <a:tcPr/>
                </a:tc>
                <a:tc>
                  <a:txBody>
                    <a:bodyPr/>
                    <a:lstStyle/>
                    <a:p>
                      <a:r>
                        <a:rPr lang="en-GB" sz="1400" dirty="0" smtClean="0">
                          <a:solidFill>
                            <a:srgbClr val="FF0000"/>
                          </a:solidFill>
                          <a:latin typeface="Comic Sans MS" pitchFamily="66" charset="0"/>
                        </a:rPr>
                        <a:t>Watched tennis</a:t>
                      </a:r>
                      <a:endParaRPr lang="en-GB" sz="1400" dirty="0">
                        <a:solidFill>
                          <a:srgbClr val="FF0000"/>
                        </a:solidFill>
                        <a:latin typeface="Comic Sans MS" pitchFamily="66" charset="0"/>
                      </a:endParaRPr>
                    </a:p>
                  </a:txBody>
                  <a:tcPr/>
                </a:tc>
                <a:tc>
                  <a:txBody>
                    <a:bodyPr/>
                    <a:lstStyle/>
                    <a:p>
                      <a:r>
                        <a:rPr lang="en-GB" sz="1400" dirty="0" smtClean="0">
                          <a:solidFill>
                            <a:srgbClr val="FF0000"/>
                          </a:solidFill>
                          <a:latin typeface="Comic Sans MS" pitchFamily="66" charset="0"/>
                        </a:rPr>
                        <a:t>Did not watch tennis</a:t>
                      </a:r>
                      <a:endParaRPr lang="en-GB" sz="1400" dirty="0">
                        <a:solidFill>
                          <a:srgbClr val="FF0000"/>
                        </a:solidFill>
                        <a:latin typeface="Comic Sans MS" pitchFamily="66" charset="0"/>
                      </a:endParaRPr>
                    </a:p>
                  </a:txBody>
                  <a:tcPr/>
                </a:tc>
                <a:tc>
                  <a:txBody>
                    <a:bodyPr/>
                    <a:lstStyle/>
                    <a:p>
                      <a:r>
                        <a:rPr lang="en-GB" sz="1400" dirty="0" smtClean="0">
                          <a:solidFill>
                            <a:srgbClr val="FF0000"/>
                          </a:solidFill>
                          <a:latin typeface="Comic Sans MS" pitchFamily="66" charset="0"/>
                        </a:rPr>
                        <a:t>Total</a:t>
                      </a:r>
                      <a:endParaRPr lang="en-GB" sz="1400" dirty="0">
                        <a:solidFill>
                          <a:srgbClr val="FF0000"/>
                        </a:solidFill>
                        <a:latin typeface="Comic Sans MS" pitchFamily="66" charset="0"/>
                      </a:endParaRPr>
                    </a:p>
                  </a:txBody>
                  <a:tcPr/>
                </a:tc>
              </a:tr>
              <a:tr h="600067">
                <a:tc>
                  <a:txBody>
                    <a:bodyPr/>
                    <a:lstStyle/>
                    <a:p>
                      <a:r>
                        <a:rPr lang="en-GB" sz="1400" b="0" dirty="0" smtClean="0">
                          <a:solidFill>
                            <a:srgbClr val="FF0000"/>
                          </a:solidFill>
                          <a:latin typeface="Comic Sans MS" pitchFamily="66" charset="0"/>
                        </a:rPr>
                        <a:t>Boys</a:t>
                      </a:r>
                      <a:endParaRPr lang="en-GB" sz="1400" b="0" dirty="0">
                        <a:solidFill>
                          <a:srgbClr val="FF0000"/>
                        </a:solidFill>
                        <a:latin typeface="Comic Sans MS" pitchFamily="66" charset="0"/>
                      </a:endParaRPr>
                    </a:p>
                  </a:txBody>
                  <a:tcPr/>
                </a:tc>
                <a:tc>
                  <a:txBody>
                    <a:bodyPr/>
                    <a:lstStyle/>
                    <a:p>
                      <a:r>
                        <a:rPr lang="en-GB" sz="1600" b="0" dirty="0" smtClean="0">
                          <a:solidFill>
                            <a:srgbClr val="00B0F0"/>
                          </a:solidFill>
                          <a:latin typeface="Comic Sans MS" pitchFamily="66" charset="0"/>
                        </a:rPr>
                        <a:t>7</a:t>
                      </a:r>
                      <a:endParaRPr lang="en-GB" sz="1600" b="0" dirty="0">
                        <a:solidFill>
                          <a:srgbClr val="00B0F0"/>
                        </a:solidFill>
                        <a:latin typeface="Comic Sans MS" pitchFamily="66" charset="0"/>
                      </a:endParaRPr>
                    </a:p>
                  </a:txBody>
                  <a:tcPr/>
                </a:tc>
                <a:tc>
                  <a:txBody>
                    <a:bodyPr/>
                    <a:lstStyle/>
                    <a:p>
                      <a:r>
                        <a:rPr lang="en-GB" sz="1600" b="0" dirty="0" smtClean="0">
                          <a:solidFill>
                            <a:srgbClr val="00B0F0"/>
                          </a:solidFill>
                          <a:latin typeface="Comic Sans MS" pitchFamily="66" charset="0"/>
                        </a:rPr>
                        <a:t>13</a:t>
                      </a:r>
                      <a:endParaRPr lang="en-GB" sz="1600" b="0" dirty="0">
                        <a:solidFill>
                          <a:srgbClr val="00B0F0"/>
                        </a:solidFill>
                        <a:latin typeface="Comic Sans MS" pitchFamily="66" charset="0"/>
                      </a:endParaRPr>
                    </a:p>
                  </a:txBody>
                  <a:tcPr/>
                </a:tc>
                <a:tc>
                  <a:txBody>
                    <a:bodyPr/>
                    <a:lstStyle/>
                    <a:p>
                      <a:r>
                        <a:rPr lang="en-GB" sz="1600" b="0" dirty="0" smtClean="0">
                          <a:solidFill>
                            <a:srgbClr val="FF0000"/>
                          </a:solidFill>
                          <a:latin typeface="Comic Sans MS" pitchFamily="66" charset="0"/>
                        </a:rPr>
                        <a:t>20</a:t>
                      </a:r>
                      <a:endParaRPr lang="en-GB" sz="1600" b="0" dirty="0">
                        <a:solidFill>
                          <a:srgbClr val="FF0000"/>
                        </a:solidFill>
                        <a:latin typeface="Comic Sans MS" pitchFamily="66" charset="0"/>
                      </a:endParaRPr>
                    </a:p>
                  </a:txBody>
                  <a:tcPr/>
                </a:tc>
              </a:tr>
              <a:tr h="600067">
                <a:tc>
                  <a:txBody>
                    <a:bodyPr/>
                    <a:lstStyle/>
                    <a:p>
                      <a:r>
                        <a:rPr lang="en-GB" sz="1400" b="0" dirty="0" smtClean="0">
                          <a:solidFill>
                            <a:srgbClr val="FF0000"/>
                          </a:solidFill>
                          <a:latin typeface="Comic Sans MS" pitchFamily="66" charset="0"/>
                        </a:rPr>
                        <a:t>Girls</a:t>
                      </a:r>
                      <a:endParaRPr lang="en-GB" sz="1400" b="0" dirty="0">
                        <a:solidFill>
                          <a:srgbClr val="FF0000"/>
                        </a:solidFill>
                        <a:latin typeface="Comic Sans MS" pitchFamily="66" charset="0"/>
                      </a:endParaRPr>
                    </a:p>
                  </a:txBody>
                  <a:tcPr/>
                </a:tc>
                <a:tc>
                  <a:txBody>
                    <a:bodyPr/>
                    <a:lstStyle/>
                    <a:p>
                      <a:r>
                        <a:rPr lang="en-GB" sz="1600" b="0" dirty="0" smtClean="0">
                          <a:solidFill>
                            <a:srgbClr val="FF0000"/>
                          </a:solidFill>
                          <a:latin typeface="Comic Sans MS" pitchFamily="66" charset="0"/>
                        </a:rPr>
                        <a:t>17</a:t>
                      </a:r>
                      <a:endParaRPr lang="en-GB" sz="1600" b="0" dirty="0">
                        <a:solidFill>
                          <a:srgbClr val="FF0000"/>
                        </a:solidFill>
                        <a:latin typeface="Comic Sans MS" pitchFamily="66" charset="0"/>
                      </a:endParaRPr>
                    </a:p>
                  </a:txBody>
                  <a:tcPr/>
                </a:tc>
                <a:tc>
                  <a:txBody>
                    <a:bodyPr/>
                    <a:lstStyle/>
                    <a:p>
                      <a:r>
                        <a:rPr lang="en-GB" sz="1600" b="0" dirty="0" smtClean="0">
                          <a:solidFill>
                            <a:srgbClr val="00B0F0"/>
                          </a:solidFill>
                          <a:latin typeface="Comic Sans MS" pitchFamily="66" charset="0"/>
                        </a:rPr>
                        <a:t>19</a:t>
                      </a:r>
                      <a:endParaRPr lang="en-GB" sz="1600" b="0" dirty="0">
                        <a:solidFill>
                          <a:srgbClr val="00B0F0"/>
                        </a:solidFill>
                        <a:latin typeface="Comic Sans MS" pitchFamily="66" charset="0"/>
                      </a:endParaRPr>
                    </a:p>
                  </a:txBody>
                  <a:tcPr/>
                </a:tc>
                <a:tc>
                  <a:txBody>
                    <a:bodyPr/>
                    <a:lstStyle/>
                    <a:p>
                      <a:r>
                        <a:rPr lang="en-GB" sz="1600" b="0" dirty="0" smtClean="0">
                          <a:solidFill>
                            <a:srgbClr val="00B0F0"/>
                          </a:solidFill>
                          <a:latin typeface="Comic Sans MS" pitchFamily="66" charset="0"/>
                        </a:rPr>
                        <a:t>36</a:t>
                      </a:r>
                      <a:endParaRPr lang="en-GB" sz="1600" b="0" dirty="0">
                        <a:solidFill>
                          <a:srgbClr val="00B0F0"/>
                        </a:solidFill>
                        <a:latin typeface="Comic Sans MS" pitchFamily="66" charset="0"/>
                      </a:endParaRPr>
                    </a:p>
                  </a:txBody>
                  <a:tcPr/>
                </a:tc>
              </a:tr>
              <a:tr h="600067">
                <a:tc>
                  <a:txBody>
                    <a:bodyPr/>
                    <a:lstStyle/>
                    <a:p>
                      <a:r>
                        <a:rPr lang="en-GB" sz="1400" b="0" dirty="0" smtClean="0">
                          <a:solidFill>
                            <a:srgbClr val="FF0000"/>
                          </a:solidFill>
                          <a:latin typeface="Comic Sans MS" pitchFamily="66" charset="0"/>
                        </a:rPr>
                        <a:t>Total</a:t>
                      </a:r>
                      <a:endParaRPr lang="en-GB" sz="1400" b="0" dirty="0">
                        <a:solidFill>
                          <a:srgbClr val="FF0000"/>
                        </a:solidFill>
                        <a:latin typeface="Comic Sans MS" pitchFamily="66" charset="0"/>
                      </a:endParaRPr>
                    </a:p>
                  </a:txBody>
                  <a:tcPr/>
                </a:tc>
                <a:tc>
                  <a:txBody>
                    <a:bodyPr/>
                    <a:lstStyle/>
                    <a:p>
                      <a:r>
                        <a:rPr lang="en-GB" sz="1600" b="0" dirty="0" smtClean="0">
                          <a:solidFill>
                            <a:srgbClr val="00B0F0"/>
                          </a:solidFill>
                          <a:latin typeface="Comic Sans MS" pitchFamily="66" charset="0"/>
                        </a:rPr>
                        <a:t>24</a:t>
                      </a:r>
                      <a:endParaRPr lang="en-GB" sz="1600" b="0" dirty="0">
                        <a:solidFill>
                          <a:srgbClr val="00B0F0"/>
                        </a:solidFill>
                        <a:latin typeface="Comic Sans MS" pitchFamily="66" charset="0"/>
                      </a:endParaRPr>
                    </a:p>
                  </a:txBody>
                  <a:tcPr/>
                </a:tc>
                <a:tc>
                  <a:txBody>
                    <a:bodyPr/>
                    <a:lstStyle/>
                    <a:p>
                      <a:r>
                        <a:rPr lang="en-GB" sz="1600" b="0" dirty="0" smtClean="0">
                          <a:solidFill>
                            <a:srgbClr val="FF0000"/>
                          </a:solidFill>
                          <a:latin typeface="Comic Sans MS" pitchFamily="66" charset="0"/>
                        </a:rPr>
                        <a:t>32</a:t>
                      </a:r>
                      <a:endParaRPr lang="en-GB" sz="1600" b="0" dirty="0">
                        <a:solidFill>
                          <a:srgbClr val="FF0000"/>
                        </a:solidFill>
                        <a:latin typeface="Comic Sans MS" pitchFamily="66" charset="0"/>
                      </a:endParaRPr>
                    </a:p>
                  </a:txBody>
                  <a:tcPr/>
                </a:tc>
                <a:tc>
                  <a:txBody>
                    <a:bodyPr/>
                    <a:lstStyle/>
                    <a:p>
                      <a:r>
                        <a:rPr lang="en-GB" sz="1600" b="0" dirty="0" smtClean="0">
                          <a:solidFill>
                            <a:srgbClr val="FF0000"/>
                          </a:solidFill>
                        </a:rPr>
                        <a:t>56</a:t>
                      </a:r>
                      <a:endParaRPr lang="en-GB" sz="1600" b="0" dirty="0">
                        <a:solidFill>
                          <a:srgbClr val="FF0000"/>
                        </a:solidFill>
                      </a:endParaRPr>
                    </a:p>
                  </a:txBody>
                  <a:tcPr/>
                </a:tc>
              </a:tr>
            </a:tbl>
          </a:graphicData>
        </a:graphic>
      </p:graphicFrame>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646</TotalTime>
  <Words>437</Words>
  <Application>Microsoft Office PowerPoint</Application>
  <PresentationFormat>On-screen Show (4:3)</PresentationFormat>
  <Paragraphs>123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Default Design</vt:lpstr>
      <vt:lpstr>Slide 1</vt:lpstr>
      <vt:lpstr>Slide 2</vt:lpstr>
      <vt:lpstr>Slide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Karen</dc:creator>
  <cp:lastModifiedBy>Joanne Morgan</cp:lastModifiedBy>
  <cp:revision>80</cp:revision>
  <cp:lastPrinted>2015-05-06T16:01:54Z</cp:lastPrinted>
  <dcterms:created xsi:type="dcterms:W3CDTF">2012-11-14T22:07:06Z</dcterms:created>
  <dcterms:modified xsi:type="dcterms:W3CDTF">2015-06-14T12:55:24Z</dcterms:modified>
</cp:coreProperties>
</file>