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4AB1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1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18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4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23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6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4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4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9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4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1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104778" y="2725340"/>
            <a:ext cx="6038892" cy="3991066"/>
          </a:xfrm>
          <a:prstGeom prst="roundRect">
            <a:avLst/>
          </a:prstGeom>
          <a:noFill/>
          <a:ln w="381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095457" y="2667850"/>
            <a:ext cx="405649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  <a:latin typeface="OpenDyslexic"/>
                <a:cs typeface="OpenDyslexic"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effectLst/>
              <a:latin typeface="OpenDyslexic"/>
              <a:cs typeface="OpenDyslex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63527" y="2676970"/>
            <a:ext cx="225005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4"/>
                </a:solidFill>
                <a:effectLst/>
                <a:latin typeface="OpenDyslexic"/>
                <a:cs typeface="OpenDyslexic"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accent4"/>
              </a:solidFill>
              <a:effectLst/>
              <a:latin typeface="OpenDyslexic"/>
              <a:cs typeface="OpenDyslexic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325624" y="664622"/>
            <a:ext cx="2138382" cy="1994569"/>
            <a:chOff x="-2741870" y="7597283"/>
            <a:chExt cx="2736304" cy="1693995"/>
          </a:xfrm>
        </p:grpSpPr>
        <p:sp>
          <p:nvSpPr>
            <p:cNvPr id="46" name="Rounded Rectangle 45"/>
            <p:cNvSpPr/>
            <p:nvPr/>
          </p:nvSpPr>
          <p:spPr>
            <a:xfrm>
              <a:off x="-2741870" y="7635094"/>
              <a:ext cx="2736304" cy="1656184"/>
            </a:xfrm>
            <a:prstGeom prst="roundRect">
              <a:avLst/>
            </a:prstGeom>
            <a:noFill/>
            <a:ln w="38100" cmpd="sng">
              <a:solidFill>
                <a:srgbClr val="4AB1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-2374463" y="7597283"/>
              <a:ext cx="2091948" cy="548256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4AB151"/>
                  </a:solidFill>
                  <a:effectLst/>
                  <a:latin typeface="OpenDyslexic"/>
                  <a:cs typeface="OpenDyslexic"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4AB151"/>
                </a:solidFill>
                <a:effectLst/>
                <a:latin typeface="OpenDyslexic"/>
                <a:cs typeface="OpenDyslexic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3" y="555652"/>
            <a:ext cx="4138751" cy="2103539"/>
            <a:chOff x="107504" y="548680"/>
            <a:chExt cx="2736304" cy="1728192"/>
          </a:xfrm>
        </p:grpSpPr>
        <p:sp>
          <p:nvSpPr>
            <p:cNvPr id="50" name="Rounded Rectangle 49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67616" y="548680"/>
              <a:ext cx="2623719" cy="480431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/>
                  <a:latin typeface="OpenDyslexic"/>
                  <a:cs typeface="OpenDyslexic"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OpenDyslexic"/>
                <a:cs typeface="OpenDyslexic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521507" y="668051"/>
            <a:ext cx="2528109" cy="1991140"/>
            <a:chOff x="5773078" y="820022"/>
            <a:chExt cx="2686438" cy="1398944"/>
          </a:xfrm>
        </p:grpSpPr>
        <p:sp>
          <p:nvSpPr>
            <p:cNvPr id="54" name="Rounded Rectangle 53"/>
            <p:cNvSpPr/>
            <p:nvPr/>
          </p:nvSpPr>
          <p:spPr>
            <a:xfrm>
              <a:off x="5773078" y="842777"/>
              <a:ext cx="2686438" cy="1376189"/>
            </a:xfrm>
            <a:prstGeom prst="roundRect">
              <a:avLst/>
            </a:prstGeom>
            <a:noFill/>
            <a:ln w="38100" cmpd="sng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35559" y="820022"/>
              <a:ext cx="2377444" cy="462427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/>
                  <a:latin typeface="OpenDyslexic"/>
                  <a:cs typeface="OpenDyslexic"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OpenDyslexic"/>
                <a:cs typeface="OpenDyslexic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49034" y="-54490"/>
            <a:ext cx="60459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OpenDyslexic"/>
                <a:cs typeface="OpenDyslexic"/>
              </a:rPr>
              <a:t>Simplifying Expressions</a:t>
            </a:r>
            <a:endParaRPr lang="en-US" sz="3600" b="1" dirty="0">
              <a:ln w="11430">
                <a:solidFill>
                  <a:schemeClr val="tx1"/>
                </a:solidFill>
              </a:ln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OpenDyslexic"/>
              <a:cs typeface="OpenDyslexic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174770" y="3400060"/>
            <a:ext cx="6137" cy="299665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6258076" y="2725340"/>
            <a:ext cx="2786495" cy="3991066"/>
          </a:xfrm>
          <a:prstGeom prst="roundRect">
            <a:avLst/>
          </a:prstGeom>
          <a:noFill/>
          <a:ln w="381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50518" y="1424520"/>
            <a:ext cx="4095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>
              <a:buAutoNum type="alphaUcParenR"/>
            </a:pPr>
            <a:r>
              <a:rPr lang="en-US" sz="1200" b="1" dirty="0" smtClean="0">
                <a:latin typeface="OpenDyslexic"/>
                <a:cs typeface="OpenDyslexic"/>
              </a:rPr>
              <a:t>2x + 3x        B)  2x + 3x = 25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A is an </a:t>
            </a:r>
            <a:r>
              <a:rPr lang="en-US" sz="1200" dirty="0" smtClean="0">
                <a:latin typeface="OpenDyslexic"/>
                <a:cs typeface="OpenDyslexic"/>
              </a:rPr>
              <a:t>______, </a:t>
            </a:r>
            <a:r>
              <a:rPr lang="en-US" sz="1200" dirty="0" smtClean="0">
                <a:latin typeface="OpenDyslexic"/>
                <a:cs typeface="OpenDyslexic"/>
              </a:rPr>
              <a:t>B is an </a:t>
            </a:r>
            <a:r>
              <a:rPr lang="en-US" sz="1200" dirty="0" smtClean="0">
                <a:latin typeface="OpenDyslexic"/>
                <a:cs typeface="OpenDyslexic"/>
              </a:rPr>
              <a:t>______. </a:t>
            </a:r>
            <a:r>
              <a:rPr lang="en-US" sz="1200" dirty="0" smtClean="0">
                <a:latin typeface="OpenDyslexic"/>
                <a:cs typeface="OpenDyslexic"/>
              </a:rPr>
              <a:t>In A x is a ____.  In B x is an ____ that you can find the value of.  You can ____ the terms in A because they are ____.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44632" y="3176722"/>
            <a:ext cx="2910042" cy="341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280530" y="3157493"/>
            <a:ext cx="2734762" cy="360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5510" y="990400"/>
            <a:ext cx="4061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Fill the blanks with these words; collect, expression, variable, like, unknown, equation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748927" y="1172121"/>
            <a:ext cx="1342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a x a = a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2 x b = 2b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a x b = </a:t>
            </a:r>
            <a:r>
              <a:rPr lang="en-US" sz="1200" dirty="0" err="1" smtClean="0">
                <a:latin typeface="OpenDyslexic"/>
                <a:cs typeface="OpenDyslexic"/>
              </a:rPr>
              <a:t>ab</a:t>
            </a:r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2 ÷ b = </a:t>
            </a:r>
            <a:r>
              <a:rPr lang="en-US" sz="1200" u="sng" dirty="0" smtClean="0">
                <a:latin typeface="OpenDyslexic"/>
                <a:cs typeface="OpenDyslexic"/>
              </a:rPr>
              <a:t> 2 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            </a:t>
            </a:r>
            <a:r>
              <a:rPr lang="en-US" sz="1200" dirty="0" smtClean="0">
                <a:latin typeface="OpenDyslexic"/>
                <a:cs typeface="OpenDyslexic"/>
              </a:rPr>
              <a:t> b</a:t>
            </a:r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52409" y="3115380"/>
            <a:ext cx="2799735" cy="341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6947" y="3319827"/>
            <a:ext cx="291004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A – Simplify </a:t>
            </a: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5x + 6x + 3x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8m + 2m – 3m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9y – 4y + 2y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4b + 5b – b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9p – 7p + 4p – 5p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4c + 3c – 11c</a:t>
            </a:r>
          </a:p>
          <a:p>
            <a:pPr marL="228600" indent="-228600">
              <a:buAutoNum type="arabicParenR"/>
            </a:pPr>
            <a:endParaRPr lang="en-US" sz="1200" dirty="0" smtClean="0">
              <a:latin typeface="OpenDyslexic"/>
              <a:cs typeface="OpenDyslex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0608" y="4874586"/>
            <a:ext cx="291004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B – </a:t>
            </a:r>
            <a:r>
              <a:rPr lang="en-US" sz="1200" dirty="0" smtClean="0">
                <a:latin typeface="OpenDyslexic"/>
                <a:cs typeface="OpenDyslexic"/>
              </a:rPr>
              <a:t>Simplify </a:t>
            </a:r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3 x t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5 x g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b ÷ 3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OpenDyslexic"/>
                <a:cs typeface="OpenDyslexic"/>
              </a:rPr>
              <a:t>7 </a:t>
            </a:r>
            <a:r>
              <a:rPr lang="en-US" sz="1200" dirty="0" smtClean="0">
                <a:latin typeface="OpenDyslexic"/>
                <a:cs typeface="OpenDyslexic"/>
              </a:rPr>
              <a:t>÷ w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m x n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p x q</a:t>
            </a:r>
          </a:p>
          <a:p>
            <a:pPr marL="228600" indent="-228600">
              <a:buAutoNum type="arabicParenR"/>
            </a:pPr>
            <a:endParaRPr lang="en-US" sz="1200" dirty="0" smtClean="0">
              <a:latin typeface="OpenDyslexic"/>
              <a:cs typeface="OpenDyslex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0183" y="4874584"/>
            <a:ext cx="291004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D – Simplify by collecting like terms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10a + 8b + 3a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2b + 6c + 4b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8a + 4 + 2a + 3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6h + 2 + h + 11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7m + 2n + 3m + 4n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5k + 2l – 2k + 3l</a:t>
            </a:r>
          </a:p>
          <a:p>
            <a:pPr marL="228600" indent="-228600">
              <a:buAutoNum type="arabicParenR"/>
            </a:pPr>
            <a:endParaRPr lang="en-US" sz="1200" dirty="0" smtClean="0">
              <a:latin typeface="OpenDyslexic"/>
              <a:cs typeface="OpenDyslex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93846" y="3320343"/>
            <a:ext cx="2910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C – Simplify </a:t>
            </a: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3 x 4d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5 x 2m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7f x 2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8s x 5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14c ÷ 2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OpenDyslexic"/>
                <a:cs typeface="OpenDyslexic"/>
              </a:rPr>
              <a:t>20v </a:t>
            </a:r>
            <a:r>
              <a:rPr lang="en-US" sz="1200" dirty="0" smtClean="0">
                <a:latin typeface="OpenDyslexic"/>
                <a:cs typeface="OpenDyslexic"/>
              </a:rPr>
              <a:t>÷ 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39784" y="3241479"/>
            <a:ext cx="29100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Dyslexic"/>
                <a:cs typeface="OpenDyslexic"/>
              </a:rPr>
              <a:t>E</a:t>
            </a:r>
            <a:r>
              <a:rPr lang="en-US" sz="1200" dirty="0" smtClean="0">
                <a:latin typeface="OpenDyslexic"/>
                <a:cs typeface="OpenDyslexic"/>
              </a:rPr>
              <a:t> – Simplify </a:t>
            </a: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7n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+ 8p – p + 5n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8x</a:t>
            </a:r>
            <a:r>
              <a:rPr lang="en-US" sz="1200" baseline="30000" dirty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– 3x – 3x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-7b + 2a + 3b – 5a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latin typeface="OpenDyslexic"/>
                <a:cs typeface="OpenDyslexic"/>
              </a:rPr>
              <a:t>-3g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+ 2g – 4g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+ 4g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OpenDyslexic"/>
                <a:cs typeface="OpenDyslexic"/>
              </a:rPr>
              <a:t>5c x 2d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OpenDyslexic"/>
                <a:cs typeface="OpenDyslexic"/>
              </a:rPr>
              <a:t>6h x 3i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OpenDyslexic"/>
                <a:cs typeface="OpenDyslexic"/>
              </a:rPr>
              <a:t>7z x 3z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OpenDyslexic"/>
                <a:cs typeface="OpenDyslexic"/>
              </a:rPr>
              <a:t>8s x </a:t>
            </a:r>
            <a:r>
              <a:rPr lang="en-US" sz="1200" dirty="0" smtClean="0">
                <a:latin typeface="OpenDyslexic"/>
                <a:cs typeface="OpenDyslexic"/>
              </a:rPr>
              <a:t>5s</a:t>
            </a:r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36313" y="5103673"/>
            <a:ext cx="266217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F – Which of these expressions simplify to give -3x – 4y</a:t>
            </a: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a) 6x + 4y – 9x – 4y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b) 12x + 3y – 9x – 7y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c) 4x + 7y – 7x – 3y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d) x + 2y – 4x – 6y</a:t>
            </a:r>
            <a:endParaRPr lang="en-US" sz="1200" dirty="0">
              <a:latin typeface="OpenDyslexic"/>
              <a:cs typeface="OpenDyslexic"/>
            </a:endParaRPr>
          </a:p>
          <a:p>
            <a:pPr marL="228600" indent="-228600">
              <a:buAutoNum type="arabicParenR"/>
            </a:pPr>
            <a:endParaRPr lang="en-US" sz="1200" dirty="0" smtClean="0">
              <a:latin typeface="OpenDyslexic"/>
              <a:cs typeface="OpenDyslex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34736" y="1231913"/>
            <a:ext cx="2505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Search Google for </a:t>
            </a:r>
            <a:r>
              <a:rPr lang="en-US" sz="1200" i="1" dirty="0" smtClean="0">
                <a:latin typeface="OpenDyslexic"/>
                <a:cs typeface="OpenDyslexic"/>
              </a:rPr>
              <a:t>Khan Academy Origins of Algebra </a:t>
            </a:r>
            <a:r>
              <a:rPr lang="en-US" sz="1200" dirty="0" smtClean="0">
                <a:latin typeface="OpenDyslexic"/>
                <a:cs typeface="OpenDyslexic"/>
              </a:rPr>
              <a:t>and watch the short video.</a:t>
            </a: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Write down ten facts from the video relating to the origins of algebra.</a:t>
            </a:r>
            <a:endParaRPr lang="en-US" sz="1200" dirty="0">
              <a:latin typeface="OpenDyslexic"/>
              <a:cs typeface="OpenDyslex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48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339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Authorised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RBECKETT</dc:creator>
  <cp:lastModifiedBy>Joanne Morgan</cp:lastModifiedBy>
  <cp:revision>13</cp:revision>
  <dcterms:created xsi:type="dcterms:W3CDTF">2015-12-08T13:33:28Z</dcterms:created>
  <dcterms:modified xsi:type="dcterms:W3CDTF">2016-10-30T13:18:52Z</dcterms:modified>
</cp:coreProperties>
</file>