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CA0"/>
    <a:srgbClr val="43B7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3B714-3D71-4937-8E75-D50B75CD89ED}" type="datetimeFigureOut">
              <a:rPr lang="en-GB"/>
              <a:pPr>
                <a:defRPr/>
              </a:pPr>
              <a:t>25/01/2015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C60D-003E-4490-86BE-51EBE02C49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3064E-0164-432E-BE1D-45B659890B05}" type="datetimeFigureOut">
              <a:rPr lang="en-GB"/>
              <a:pPr>
                <a:defRPr/>
              </a:pPr>
              <a:t>25/01/2015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1BC8-ED9F-4CC9-B53C-04874FB667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6F9CA-559B-4D18-BB32-9608B36CBA65}" type="datetimeFigureOut">
              <a:rPr lang="en-GB"/>
              <a:pPr>
                <a:defRPr/>
              </a:pPr>
              <a:t>25/01/2015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C9C94-A11D-430A-B16B-1F445E0AD4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6AE52-CEDF-49A5-BAB2-0AB6FAE7973A}" type="datetimeFigureOut">
              <a:rPr lang="en-GB"/>
              <a:pPr>
                <a:defRPr/>
              </a:pPr>
              <a:t>25/01/2015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6608A-1CAD-4AF3-9920-C3192D40DB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9837E-C558-4BA2-B308-339C6E7C3ED9}" type="datetimeFigureOut">
              <a:rPr lang="en-GB"/>
              <a:pPr>
                <a:defRPr/>
              </a:pPr>
              <a:t>25/01/2015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EAF92-5F3C-4BD9-BAD7-3C5FA2AC54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4456C-9EEC-497E-8ADA-3F3A49CE4804}" type="datetimeFigureOut">
              <a:rPr lang="en-GB"/>
              <a:pPr>
                <a:defRPr/>
              </a:pPr>
              <a:t>25/01/2015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F4BBA-A664-41A4-AB62-08115BDA58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77AC-CF17-4873-8041-3E95B2127596}" type="datetimeFigureOut">
              <a:rPr lang="en-GB"/>
              <a:pPr>
                <a:defRPr/>
              </a:pPr>
              <a:t>25/01/2015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24004-3070-484A-9026-967C615873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5B4E7-0B94-4D56-A861-5962492F7AE5}" type="datetimeFigureOut">
              <a:rPr lang="en-GB"/>
              <a:pPr>
                <a:defRPr/>
              </a:pPr>
              <a:t>25/01/2015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BCD2D-484D-4D21-AF6C-E2306CC862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28828-27DF-4FD5-B229-D253880DDBDF}" type="datetimeFigureOut">
              <a:rPr lang="en-GB"/>
              <a:pPr>
                <a:defRPr/>
              </a:pPr>
              <a:t>25/01/2015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B480E-282C-40B0-AD53-99131A7895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15875-4464-4EBA-8413-6BFECA23B02C}" type="datetimeFigureOut">
              <a:rPr lang="en-GB"/>
              <a:pPr>
                <a:defRPr/>
              </a:pPr>
              <a:t>25/01/2015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F7502-6812-4AD7-A99F-5A9319E6F1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00618-8E23-4F38-950B-028909698732}" type="datetimeFigureOut">
              <a:rPr lang="en-GB"/>
              <a:pPr>
                <a:defRPr/>
              </a:pPr>
              <a:t>25/01/2015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A3810-06D6-4C28-9A4A-FD28AFCBB0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ED01C2-7665-4573-9B75-13EC939B9A7B}" type="datetimeFigureOut">
              <a:rPr lang="en-GB"/>
              <a:pPr>
                <a:defRPr/>
              </a:pPr>
              <a:t>25/01/2015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6E9456-EB2D-416C-844A-211F56178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51050" y="188913"/>
            <a:ext cx="2305050" cy="13366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70C0"/>
                </a:solidFill>
              </a:rPr>
              <a:t>Memory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70C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/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79388" y="188913"/>
            <a:ext cx="1728787" cy="1503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2000">
                <a:solidFill>
                  <a:srgbClr val="953735"/>
                </a:solidFill>
                <a:cs typeface="Arial" charset="0"/>
              </a:rPr>
              <a:t>Literacy	</a:t>
            </a:r>
          </a:p>
          <a:p>
            <a:r>
              <a:rPr lang="en-GB" sz="1200">
                <a:solidFill>
                  <a:schemeClr val="tx1"/>
                </a:solidFill>
                <a:cs typeface="Arial" charset="0"/>
              </a:rPr>
              <a:t>Explain how you would determine if a stationary point is a maximum or minimum point.</a:t>
            </a:r>
          </a:p>
          <a:p>
            <a:endParaRPr lang="en-GB" sz="11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316" name="TextBox 9"/>
          <p:cNvSpPr txBox="1">
            <a:spLocks noChangeArrowheads="1"/>
          </p:cNvSpPr>
          <p:nvPr/>
        </p:nvSpPr>
        <p:spPr bwMode="auto">
          <a:xfrm>
            <a:off x="5218113" y="260350"/>
            <a:ext cx="3241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00B050"/>
                </a:solidFill>
                <a:latin typeface="Calibri" pitchFamily="34" charset="0"/>
              </a:rPr>
              <a:t>STRETCH AND CHALLENGE</a:t>
            </a:r>
          </a:p>
          <a:p>
            <a:endParaRPr lang="en-GB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00563" y="260350"/>
            <a:ext cx="4464050" cy="62642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50825" y="2636838"/>
            <a:ext cx="3995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solidFill>
                  <a:schemeClr val="hlink"/>
                </a:solidFill>
                <a:latin typeface="Angsana New" pitchFamily="18" charset="-34"/>
              </a:rPr>
              <a:t>The Second Derivative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23850" y="320675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SKILL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79388" y="3138488"/>
            <a:ext cx="4032250" cy="3530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2" cstate="print"/>
          <a:srcRect l="25389" t="26213" r="50226" b="38811"/>
          <a:stretch>
            <a:fillRect/>
          </a:stretch>
        </p:blipFill>
        <p:spPr bwMode="auto">
          <a:xfrm>
            <a:off x="323528" y="3514956"/>
            <a:ext cx="3851597" cy="315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4"/>
          <p:cNvPicPr>
            <a:picLocks noChangeAspect="1" noChangeArrowheads="1"/>
          </p:cNvPicPr>
          <p:nvPr/>
        </p:nvPicPr>
        <p:blipFill>
          <a:blip r:embed="rId3" cstate="print"/>
          <a:srcRect l="34312" t="14560" r="36853" b="15762"/>
          <a:stretch>
            <a:fillRect/>
          </a:stretch>
        </p:blipFill>
        <p:spPr bwMode="auto">
          <a:xfrm>
            <a:off x="4572000" y="674688"/>
            <a:ext cx="4271963" cy="577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6"/>
          <p:cNvSpPr txBox="1"/>
          <p:nvPr/>
        </p:nvSpPr>
        <p:spPr>
          <a:xfrm>
            <a:off x="179388" y="1789113"/>
            <a:ext cx="4176712" cy="8477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2000">
                <a:solidFill>
                  <a:srgbClr val="B40CA0"/>
                </a:solidFill>
                <a:cs typeface="Arial" charset="0"/>
              </a:rPr>
              <a:t>Research</a:t>
            </a:r>
          </a:p>
          <a:p>
            <a:r>
              <a:rPr lang="en-GB" sz="1400">
                <a:solidFill>
                  <a:schemeClr val="tx1"/>
                </a:solidFill>
                <a:cs typeface="Arial" charset="0"/>
              </a:rPr>
              <a:t>Is there such thing as the third derivative and, if so, what does it represent?</a:t>
            </a:r>
          </a:p>
        </p:txBody>
      </p:sp>
      <p:pic>
        <p:nvPicPr>
          <p:cNvPr id="13328" name="Picture 16" descr="Image393"/>
          <p:cNvPicPr>
            <a:picLocks noChangeAspect="1" noChangeArrowheads="1"/>
          </p:cNvPicPr>
          <p:nvPr/>
        </p:nvPicPr>
        <p:blipFill>
          <a:blip r:embed="rId4" cstate="print"/>
          <a:srcRect l="6310" r="14827" b="30818"/>
          <a:stretch>
            <a:fillRect/>
          </a:stretch>
        </p:blipFill>
        <p:spPr bwMode="auto">
          <a:xfrm>
            <a:off x="2124075" y="533400"/>
            <a:ext cx="2160588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2" cstate="print"/>
          <a:srcRect l="24518" t="22235" r="24840" b="29260"/>
          <a:stretch>
            <a:fillRect/>
          </a:stretch>
        </p:blipFill>
        <p:spPr bwMode="auto">
          <a:xfrm>
            <a:off x="-323850" y="765175"/>
            <a:ext cx="9680575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 l="25763" t="14478" r="23595" b="15703"/>
          <a:stretch>
            <a:fillRect/>
          </a:stretch>
        </p:blipFill>
        <p:spPr bwMode="auto">
          <a:xfrm>
            <a:off x="215900" y="136525"/>
            <a:ext cx="8604250" cy="667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Park Hall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Scott</dc:creator>
  <cp:lastModifiedBy>Morgan</cp:lastModifiedBy>
  <cp:revision>9</cp:revision>
  <dcterms:created xsi:type="dcterms:W3CDTF">2015-01-14T17:02:09Z</dcterms:created>
  <dcterms:modified xsi:type="dcterms:W3CDTF">2015-01-25T18:26:10Z</dcterms:modified>
</cp:coreProperties>
</file>