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30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16/04/2016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6344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16/04/2016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77125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16/04/2016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8018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16/04/2016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28458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16/04/2016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63232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16/04/2016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32660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16/04/2016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98360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16/04/2016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7245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16/04/2016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65434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16/04/2016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77952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16/04/2016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84405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76D74-F4B8-44D6-B6E2-58E6E4D54B05}" type="datetimeFigureOut">
              <a:rPr lang="en-GB" smtClean="0"/>
              <a:pPr/>
              <a:t>16/04/2016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68125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ed Rectangle 41"/>
          <p:cNvSpPr/>
          <p:nvPr/>
        </p:nvSpPr>
        <p:spPr>
          <a:xfrm>
            <a:off x="3205215" y="715887"/>
            <a:ext cx="5759272" cy="41680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4386566" y="657289"/>
            <a:ext cx="29887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Skills Practice</a:t>
            </a:r>
            <a:endParaRPr lang="en-US" sz="3200" b="1" cap="all" spc="0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040111" y="4932457"/>
            <a:ext cx="168161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Stretch</a:t>
            </a:r>
            <a:endParaRPr lang="en-US" sz="3200" b="1" cap="all" spc="0" dirty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07504" y="4932457"/>
            <a:ext cx="3023928" cy="1736903"/>
            <a:chOff x="107504" y="4754535"/>
            <a:chExt cx="2736304" cy="1736903"/>
          </a:xfrm>
        </p:grpSpPr>
        <p:sp>
          <p:nvSpPr>
            <p:cNvPr id="46" name="Rounded Rectangle 45"/>
            <p:cNvSpPr/>
            <p:nvPr/>
          </p:nvSpPr>
          <p:spPr>
            <a:xfrm>
              <a:off x="107504" y="4835254"/>
              <a:ext cx="2736304" cy="1656184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0070C0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67202" y="4754535"/>
              <a:ext cx="1816908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all" spc="0" dirty="0" smtClean="0">
                  <a:ln w="9000" cmpd="sng">
                    <a:solidFill>
                      <a:srgbClr val="002060"/>
                    </a:solidFill>
                    <a:prstDash val="solid"/>
                  </a:ln>
                  <a:solidFill>
                    <a:srgbClr val="FF0000"/>
                  </a:solidFill>
                  <a:effectLst/>
                </a:rPr>
                <a:t>Memory</a:t>
              </a:r>
              <a:endParaRPr lang="en-US" sz="3200" b="1" cap="all" spc="0" dirty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07504" y="5212533"/>
              <a:ext cx="273630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Remember that re-arranging formulae helps save us time; rather than remember multiple versions of the same formula, we need to know only 1 version and through understanding we can deduce the other versions.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07504" y="644979"/>
            <a:ext cx="3062661" cy="2520582"/>
            <a:chOff x="107504" y="548680"/>
            <a:chExt cx="2771353" cy="1728192"/>
          </a:xfrm>
        </p:grpSpPr>
        <p:sp>
          <p:nvSpPr>
            <p:cNvPr id="50" name="Rounded Rectangle 49"/>
            <p:cNvSpPr/>
            <p:nvPr/>
          </p:nvSpPr>
          <p:spPr>
            <a:xfrm>
              <a:off x="107504" y="620688"/>
              <a:ext cx="2736304" cy="1656184"/>
            </a:xfrm>
            <a:prstGeom prst="round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87432" y="548680"/>
              <a:ext cx="1776448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FFC000"/>
                  </a:solidFill>
                  <a:effectLst/>
                </a:rPr>
                <a:t>Literacy</a:t>
              </a:r>
              <a:endParaRPr lang="en-US" sz="32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42553" y="907543"/>
              <a:ext cx="2736304" cy="13294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GB" sz="1200" dirty="0" smtClean="0"/>
                <a:t>Can you define these keywords?</a:t>
              </a:r>
            </a:p>
            <a:p>
              <a:pPr algn="just"/>
              <a:endParaRPr lang="en-GB" sz="1200" dirty="0"/>
            </a:p>
            <a:p>
              <a:pPr algn="just"/>
              <a:r>
                <a:rPr lang="en-GB" sz="1200" dirty="0" smtClean="0"/>
                <a:t>Expression 		Variable</a:t>
              </a:r>
            </a:p>
            <a:p>
              <a:pPr algn="just"/>
              <a:r>
                <a:rPr lang="en-GB" sz="1200" dirty="0" smtClean="0"/>
                <a:t>Equation		Subject</a:t>
              </a:r>
            </a:p>
            <a:p>
              <a:pPr algn="just"/>
              <a:r>
                <a:rPr lang="en-GB" sz="1200" dirty="0" smtClean="0"/>
                <a:t>Formula		Coefficient</a:t>
              </a:r>
            </a:p>
            <a:p>
              <a:pPr algn="just"/>
              <a:r>
                <a:rPr lang="en-GB" sz="1200" dirty="0" smtClean="0"/>
                <a:t>Function		Re-arrange</a:t>
              </a:r>
            </a:p>
            <a:p>
              <a:pPr algn="just"/>
              <a:r>
                <a:rPr lang="en-GB" sz="1200" dirty="0" smtClean="0"/>
                <a:t>Identity		Factorise</a:t>
              </a:r>
            </a:p>
            <a:p>
              <a:pPr algn="just"/>
              <a:r>
                <a:rPr lang="en-GB" sz="1200" dirty="0" smtClean="0"/>
                <a:t>Inequality		Expand</a:t>
              </a:r>
            </a:p>
            <a:p>
              <a:pPr algn="just"/>
              <a:r>
                <a:rPr lang="en-GB" sz="1200" dirty="0" smtClean="0"/>
                <a:t>Inverse		Simplify		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91746" y="3126453"/>
            <a:ext cx="3022717" cy="1757515"/>
            <a:chOff x="93165" y="2845045"/>
            <a:chExt cx="2750643" cy="1448378"/>
          </a:xfrm>
        </p:grpSpPr>
        <p:sp>
          <p:nvSpPr>
            <p:cNvPr id="54" name="Rounded Rectangle 53"/>
            <p:cNvSpPr/>
            <p:nvPr/>
          </p:nvSpPr>
          <p:spPr>
            <a:xfrm>
              <a:off x="107504" y="2917234"/>
              <a:ext cx="2736304" cy="1376189"/>
            </a:xfrm>
            <a:prstGeom prst="round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98080" y="2845045"/>
              <a:ext cx="1955151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all" spc="0" dirty="0" smtClean="0">
                  <a:ln w="9000" cmpd="sng">
                    <a:solidFill>
                      <a:schemeClr val="tx1"/>
                    </a:solidFill>
                    <a:prstDash val="solid"/>
                  </a:ln>
                  <a:solidFill>
                    <a:schemeClr val="accent5"/>
                  </a:solidFill>
                  <a:effectLst/>
                </a:rPr>
                <a:t>Research</a:t>
              </a:r>
              <a:endParaRPr lang="en-US" sz="3200" b="1" cap="all" spc="0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5"/>
                </a:solidFill>
                <a:effectLst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93165" y="3273252"/>
              <a:ext cx="2736304" cy="380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Can you create your own examples for each keyword above.</a:t>
              </a:r>
              <a:endParaRPr lang="en-GB" sz="1200" dirty="0"/>
            </a:p>
          </p:txBody>
        </p:sp>
      </p:grpSp>
      <p:sp>
        <p:nvSpPr>
          <p:cNvPr id="57" name="Rectangle 56"/>
          <p:cNvSpPr/>
          <p:nvPr/>
        </p:nvSpPr>
        <p:spPr>
          <a:xfrm>
            <a:off x="1820395" y="-54490"/>
            <a:ext cx="55032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Re-arranging formulae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3205215" y="5013176"/>
            <a:ext cx="5759272" cy="1656184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1" name="Group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14991872"/>
              </p:ext>
            </p:extLst>
          </p:nvPr>
        </p:nvGraphicFramePr>
        <p:xfrm>
          <a:off x="3238063" y="1289779"/>
          <a:ext cx="5726424" cy="2985412"/>
        </p:xfrm>
        <a:graphic>
          <a:graphicData uri="http://schemas.openxmlformats.org/drawingml/2006/table">
            <a:tbl>
              <a:tblPr/>
              <a:tblGrid>
                <a:gridCol w="1908808"/>
                <a:gridCol w="1908808"/>
                <a:gridCol w="1908808"/>
              </a:tblGrid>
              <a:tr h="2985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Get “a” on own.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7p + 3a = 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1 - 8a  =  4t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  = </a:t>
                      </a:r>
                      <a:r>
                        <a:rPr kumimoji="0" lang="en-GB" sz="11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+ 11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3a</a:t>
                      </a:r>
                      <a:r>
                        <a:rPr lang="en-GB" sz="1100" baseline="30000" dirty="0" smtClean="0"/>
                        <a:t>2</a:t>
                      </a: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=  </a:t>
                      </a:r>
                      <a:r>
                        <a:rPr kumimoji="0" lang="en-GB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pt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x(a + 2) = 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a(p – 3q) = </a:t>
                      </a:r>
                      <a:r>
                        <a:rPr kumimoji="0" lang="en-GB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pq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Make </a:t>
                      </a:r>
                      <a:r>
                        <a:rPr kumimoji="0" lang="en-GB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GB" sz="11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the subject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 + 5 =   </a:t>
                      </a:r>
                      <a:r>
                        <a:rPr kumimoji="0" lang="en-GB" sz="11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py</a:t>
                      </a:r>
                      <a:endParaRPr kumimoji="0" lang="en-GB" sz="11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3a + </a:t>
                      </a:r>
                      <a:r>
                        <a:rPr kumimoji="0" lang="en-GB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</a:t>
                      </a: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 4p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aq</a:t>
                      </a: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ay =  3pt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 + </a:t>
                      </a:r>
                      <a:r>
                        <a:rPr kumimoji="0" lang="en-GB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pq</a:t>
                      </a: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3(a +y)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5a – </a:t>
                      </a:r>
                      <a:r>
                        <a:rPr kumimoji="0" lang="en-GB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qt</a:t>
                      </a: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p(a +3)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pic>
        <p:nvPicPr>
          <p:cNvPr id="60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11882" y="2646727"/>
            <a:ext cx="1022844" cy="63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58680" y="1599895"/>
            <a:ext cx="675595" cy="709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Text Box 18"/>
          <p:cNvSpPr txBox="1">
            <a:spLocks noChangeArrowheads="1"/>
          </p:cNvSpPr>
          <p:nvPr/>
        </p:nvSpPr>
        <p:spPr bwMode="auto">
          <a:xfrm>
            <a:off x="7224982" y="1719181"/>
            <a:ext cx="93662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100" i="1" dirty="0"/>
              <a:t>y</a:t>
            </a:r>
            <a:r>
              <a:rPr lang="en-GB" sz="1100" dirty="0"/>
              <a:t> =</a:t>
            </a:r>
          </a:p>
        </p:txBody>
      </p:sp>
      <p:sp>
        <p:nvSpPr>
          <p:cNvPr id="69" name="Text Box 21"/>
          <p:cNvSpPr txBox="1">
            <a:spLocks noChangeArrowheads="1"/>
          </p:cNvSpPr>
          <p:nvPr/>
        </p:nvSpPr>
        <p:spPr bwMode="auto">
          <a:xfrm>
            <a:off x="7241625" y="2486623"/>
            <a:ext cx="147076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100" dirty="0"/>
              <a:t>Make a the subject</a:t>
            </a:r>
          </a:p>
        </p:txBody>
      </p:sp>
      <p:pic>
        <p:nvPicPr>
          <p:cNvPr id="7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9485" y="3560824"/>
            <a:ext cx="1381740" cy="636327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Text Box 20"/>
          <p:cNvSpPr txBox="1">
            <a:spLocks noChangeArrowheads="1"/>
          </p:cNvSpPr>
          <p:nvPr/>
        </p:nvSpPr>
        <p:spPr bwMode="auto">
          <a:xfrm>
            <a:off x="7180988" y="3338964"/>
            <a:ext cx="165391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100" dirty="0"/>
              <a:t>Make x the subject</a:t>
            </a:r>
          </a:p>
        </p:txBody>
      </p:sp>
      <p:sp>
        <p:nvSpPr>
          <p:cNvPr id="74" name="Text Box 20"/>
          <p:cNvSpPr txBox="1">
            <a:spLocks noChangeArrowheads="1"/>
          </p:cNvSpPr>
          <p:nvPr/>
        </p:nvSpPr>
        <p:spPr bwMode="auto">
          <a:xfrm>
            <a:off x="7323633" y="1378681"/>
            <a:ext cx="230346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100" dirty="0"/>
              <a:t>Make x the subject</a:t>
            </a:r>
          </a:p>
        </p:txBody>
      </p:sp>
      <p:sp>
        <p:nvSpPr>
          <p:cNvPr id="75" name="Text Box 20"/>
          <p:cNvSpPr txBox="1">
            <a:spLocks noChangeArrowheads="1"/>
          </p:cNvSpPr>
          <p:nvPr/>
        </p:nvSpPr>
        <p:spPr bwMode="auto">
          <a:xfrm>
            <a:off x="3471902" y="5402286"/>
            <a:ext cx="334031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 dirty="0"/>
              <a:t>Make c the </a:t>
            </a:r>
            <a:r>
              <a:rPr lang="en-GB" sz="1200" dirty="0" smtClean="0"/>
              <a:t>subject for both answers</a:t>
            </a:r>
            <a:endParaRPr lang="en-GB" sz="1200" dirty="0"/>
          </a:p>
        </p:txBody>
      </p:sp>
      <p:pic>
        <p:nvPicPr>
          <p:cNvPr id="76" name="Picture 1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87551" y="5746598"/>
            <a:ext cx="2020822" cy="616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Text Box 21"/>
          <p:cNvSpPr txBox="1">
            <a:spLocks noChangeArrowheads="1"/>
          </p:cNvSpPr>
          <p:nvPr/>
        </p:nvSpPr>
        <p:spPr bwMode="auto">
          <a:xfrm>
            <a:off x="6936341" y="5474698"/>
            <a:ext cx="17760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100" dirty="0"/>
              <a:t>Make </a:t>
            </a:r>
            <a:r>
              <a:rPr lang="en-GB" sz="1100" dirty="0" smtClean="0"/>
              <a:t>Cos A </a:t>
            </a:r>
            <a:r>
              <a:rPr lang="en-GB" sz="1100" dirty="0"/>
              <a:t>the subject</a:t>
            </a:r>
          </a:p>
        </p:txBody>
      </p:sp>
      <p:sp>
        <p:nvSpPr>
          <p:cNvPr id="78" name="Text Box 25"/>
          <p:cNvSpPr txBox="1">
            <a:spLocks noChangeArrowheads="1"/>
          </p:cNvSpPr>
          <p:nvPr/>
        </p:nvSpPr>
        <p:spPr bwMode="auto">
          <a:xfrm>
            <a:off x="6439669" y="5785677"/>
            <a:ext cx="2484749" cy="5048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en-GB" sz="2000" dirty="0">
                <a:latin typeface="Calibri" panose="020F0502020204030204" pitchFamily="34" charset="0"/>
              </a:rPr>
              <a:t>a² = b² + c² - 2bc </a:t>
            </a:r>
            <a:r>
              <a:rPr lang="en-GB" sz="2000" dirty="0" err="1">
                <a:latin typeface="Calibri" panose="020F0502020204030204" pitchFamily="34" charset="0"/>
              </a:rPr>
              <a:t>CosA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50248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</TotalTime>
  <Words>172</Words>
  <Application>Microsoft Office PowerPoint</Application>
  <PresentationFormat>On-screen Show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Authorised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Earls High School</dc:creator>
  <cp:lastModifiedBy>Joanne Morgan</cp:lastModifiedBy>
  <cp:revision>10</cp:revision>
  <dcterms:created xsi:type="dcterms:W3CDTF">2015-12-08T13:33:28Z</dcterms:created>
  <dcterms:modified xsi:type="dcterms:W3CDTF">2016-04-16T16:00:30Z</dcterms:modified>
</cp:coreProperties>
</file>