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69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280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13/09/2015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5"/>
            <a:ext cx="3096344" cy="2091697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870136"/>
            <a:ext cx="3096344" cy="3799223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34433" y="2918722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94473" y="2878652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172400" y="2898687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23528" y="1103281"/>
            <a:ext cx="25202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/>
              <a:t>Explain what are the differences between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a function,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an equation,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an identity.</a:t>
            </a:r>
            <a:endParaRPr lang="en-GB" sz="1400" dirty="0"/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5917040" y="3429000"/>
                <a:ext cx="2975439" cy="1244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eriod"/>
                </a:pPr>
                <a:r>
                  <a:rPr lang="en-GB" sz="1200" dirty="0" smtClean="0"/>
                  <a:t>Factorise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+14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1200" b="0" dirty="0" smtClean="0"/>
              </a:p>
              <a:p>
                <a:pPr marL="228600" indent="-228600">
                  <a:buAutoNum type="arabicPeriod"/>
                </a:pPr>
                <a:endParaRPr lang="en-GB" sz="1200" dirty="0" smtClean="0"/>
              </a:p>
              <a:p>
                <a:pPr marL="228600" indent="-228600">
                  <a:buAutoNum type="arabicPeriod"/>
                </a:pPr>
                <a:r>
                  <a:rPr lang="en-GB" sz="1200" dirty="0" smtClean="0"/>
                  <a:t>Factorise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−25</m:t>
                    </m:r>
                  </m:oMath>
                </a14:m>
                <a:endParaRPr lang="en-GB" sz="1200" b="0" dirty="0" smtClean="0"/>
              </a:p>
              <a:p>
                <a:r>
                  <a:rPr lang="en-GB" sz="1200" dirty="0" smtClean="0"/>
                  <a:t> </a:t>
                </a:r>
              </a:p>
              <a:p>
                <a:pPr marL="228600" indent="-228600">
                  <a:buAutoNum type="arabicPeriod" startAt="3"/>
                </a:pPr>
                <a:r>
                  <a:rPr lang="en-GB" sz="1200" dirty="0" smtClean="0"/>
                  <a:t>Expand and simplify as far as possible </a:t>
                </a:r>
              </a:p>
              <a:p>
                <a:r>
                  <a:rPr lang="en-GB" sz="1200" dirty="0"/>
                  <a:t> </a:t>
                </a:r>
                <a:r>
                  <a:rPr lang="en-GB" sz="1200" dirty="0" smtClean="0"/>
                  <a:t>      </a:t>
                </a:r>
                <a:r>
                  <a:rPr lang="en-GB" sz="1200" dirty="0" smtClean="0"/>
                  <a:t>the following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040" y="3429000"/>
                <a:ext cx="2975439" cy="124495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05" t="-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5926260" y="1031113"/>
                <a:ext cx="3039829" cy="1798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A quadratic expression is written in the form: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200" dirty="0" smtClean="0"/>
                  <a:t> where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200" dirty="0" smtClean="0"/>
                  <a:t>is the variable, </a:t>
                </a:r>
                <a:r>
                  <a:rPr lang="en-GB" sz="1200" i="1" dirty="0" smtClean="0"/>
                  <a:t>a</a:t>
                </a:r>
                <a:r>
                  <a:rPr lang="en-GB" sz="1200" dirty="0" smtClean="0"/>
                  <a:t> and </a:t>
                </a:r>
                <a:r>
                  <a:rPr lang="en-GB" sz="1200" i="1" dirty="0" smtClean="0"/>
                  <a:t>b</a:t>
                </a:r>
                <a:r>
                  <a:rPr lang="en-GB" sz="1200" dirty="0" smtClean="0"/>
                  <a:t> are the coefficients of the terms involving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 smtClean="0"/>
                  <a:t> and c is a constant value.  </a:t>
                </a:r>
              </a:p>
              <a:p>
                <a:r>
                  <a:rPr lang="en-GB" sz="1200" dirty="0" smtClean="0"/>
                  <a:t>a </a:t>
                </a:r>
                <a14:m>
                  <m:oMath xmlns:m="http://schemas.openxmlformats.org/officeDocument/2006/math">
                    <m:r>
                      <a:rPr lang="en-GB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200" dirty="0" smtClean="0"/>
                  <a:t> but b and c can have zero values and the expression will still be a quadratic type as the variable still has a highest power of 2 e.g.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200" dirty="0" smtClean="0"/>
                  <a:t> &amp;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−9 </m:t>
                    </m:r>
                  </m:oMath>
                </a14:m>
                <a:r>
                  <a:rPr lang="en-GB" sz="1200" dirty="0" smtClean="0"/>
                  <a:t>are examples of quadratic expressions.</a:t>
                </a:r>
                <a:endParaRPr lang="en-GB" sz="12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260" y="1031113"/>
                <a:ext cx="3039829" cy="1798954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185370" y="2984599"/>
                <a:ext cx="5549629" cy="3789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1200" dirty="0" smtClean="0"/>
                  <a:t> 1. Expand the following expressions and simplify fully when possible</a:t>
                </a:r>
              </a:p>
              <a:p>
                <a:pPr lvl="0"/>
                <a:r>
                  <a:rPr lang="en-GB" sz="1200" dirty="0"/>
                  <a:t> </a:t>
                </a:r>
                <a:r>
                  <a:rPr lang="en-GB" sz="1200" dirty="0" smtClean="0"/>
                  <a:t>   a </a:t>
                </a:r>
                <a14:m>
                  <m:oMath xmlns:m="http://schemas.openxmlformats.org/officeDocument/2006/math">
                    <m:r>
                      <a:rPr lang="en-GB" sz="12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1200" b="0" i="1" smtClean="0"/>
                      <m:t>(</m:t>
                    </m:r>
                    <m:r>
                      <a:rPr lang="en-GB" sz="1200" b="0" i="1" smtClean="0"/>
                      <m:t>𝑥</m:t>
                    </m:r>
                    <m:r>
                      <a:rPr lang="en-GB" sz="1200" b="0" i="1" smtClean="0"/>
                      <m:t>+4)(</m:t>
                    </m:r>
                    <m:r>
                      <a:rPr lang="en-GB" sz="1200" b="0" i="1" smtClean="0"/>
                      <m:t>𝑥</m:t>
                    </m:r>
                    <m:r>
                      <a:rPr lang="en-GB" sz="1200" b="0" i="1" smtClean="0"/>
                      <m:t>+5)</m:t>
                    </m:r>
                  </m:oMath>
                </a14:m>
                <a:r>
                  <a:rPr lang="en-GB" sz="1200" dirty="0" smtClean="0"/>
                  <a:t>     b)    </a:t>
                </a:r>
                <a14:m>
                  <m:oMath xmlns:m="http://schemas.openxmlformats.org/officeDocument/2006/math">
                    <m:r>
                      <a:rPr lang="en-GB" sz="1200" b="0" i="1" smtClean="0"/>
                      <m:t>(</m:t>
                    </m:r>
                    <m:r>
                      <a:rPr lang="en-GB" sz="1200" b="0" i="1" smtClean="0"/>
                      <m:t>𝑦</m:t>
                    </m:r>
                    <m:r>
                      <a:rPr lang="en-GB" sz="1200" b="0" i="1" smtClean="0"/>
                      <m:t>−3)(</m:t>
                    </m:r>
                    <m:r>
                      <a:rPr lang="en-GB" sz="1200" b="0" i="1" smtClean="0"/>
                      <m:t>𝑦</m:t>
                    </m:r>
                    <m:r>
                      <a:rPr lang="en-GB" sz="1200" b="0" i="1" smtClean="0"/>
                      <m:t>+7)</m:t>
                    </m:r>
                  </m:oMath>
                </a14:m>
                <a:r>
                  <a:rPr lang="en-GB" sz="1200" dirty="0" smtClean="0"/>
                  <a:t>     c)   </a:t>
                </a:r>
                <a14:m>
                  <m:oMath xmlns:m="http://schemas.openxmlformats.org/officeDocument/2006/math">
                    <m:r>
                      <a:rPr lang="en-GB" sz="1200" b="0" i="1" smtClean="0"/>
                      <m:t>(3−</m:t>
                    </m:r>
                    <m:r>
                      <a:rPr lang="en-GB" sz="1200" b="0" i="1" smtClean="0"/>
                      <m:t>𝑡</m:t>
                    </m:r>
                    <m:r>
                      <a:rPr lang="en-GB" sz="1200" b="0" i="1" smtClean="0"/>
                      <m:t>)(2+</m:t>
                    </m:r>
                    <m:r>
                      <a:rPr lang="en-GB" sz="1200" b="0" i="1" smtClean="0"/>
                      <m:t>𝑡</m:t>
                    </m:r>
                    <m:r>
                      <a:rPr lang="en-GB" sz="1200" b="0" i="1" smtClean="0"/>
                      <m:t>)</m:t>
                    </m:r>
                  </m:oMath>
                </a14:m>
                <a:endParaRPr lang="en-GB" sz="1200" dirty="0" smtClean="0"/>
              </a:p>
              <a:p>
                <a:pPr lvl="0"/>
                <a:endParaRPr lang="en-GB" sz="1200" dirty="0"/>
              </a:p>
              <a:p>
                <a:pPr lvl="0"/>
                <a:r>
                  <a:rPr lang="en-GB" sz="1200" dirty="0" smtClean="0"/>
                  <a:t> 2. </a:t>
                </a:r>
                <a:r>
                  <a:rPr lang="en-GB" sz="1200" dirty="0" smtClean="0"/>
                  <a:t>Factorise the following quadratic expressions and show checking by </a:t>
                </a:r>
              </a:p>
              <a:p>
                <a:pPr lvl="0"/>
                <a:r>
                  <a:rPr lang="en-GB" sz="1200" dirty="0"/>
                  <a:t> </a:t>
                </a:r>
                <a:r>
                  <a:rPr lang="en-GB" sz="1200" dirty="0" smtClean="0"/>
                  <a:t>    </a:t>
                </a:r>
                <a:r>
                  <a:rPr lang="en-GB" sz="1200" dirty="0" smtClean="0"/>
                  <a:t>expanding th</a:t>
                </a:r>
                <a:r>
                  <a:rPr lang="en-GB" sz="1200" dirty="0" smtClean="0"/>
                  <a:t>e answers you find!</a:t>
                </a:r>
              </a:p>
              <a:p>
                <a:pPr lvl="0"/>
                <a:r>
                  <a:rPr lang="en-GB" sz="1200" dirty="0" smtClean="0"/>
                  <a:t>     a)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/>
                        </m:ctrlPr>
                      </m:sSupPr>
                      <m:e>
                        <m:r>
                          <a:rPr lang="en-GB" sz="1200" i="1"/>
                          <m:t>𝑥</m:t>
                        </m:r>
                      </m:e>
                      <m:sup>
                        <m:r>
                          <a:rPr lang="en-GB" sz="1200" i="1"/>
                          <m:t>2</m:t>
                        </m:r>
                      </m:sup>
                    </m:sSup>
                    <m:r>
                      <a:rPr lang="en-GB" sz="1200" b="0" i="1" smtClean="0"/>
                      <m:t>+5</m:t>
                    </m:r>
                    <m:r>
                      <a:rPr lang="en-GB" sz="1200" i="1"/>
                      <m:t>𝑥</m:t>
                    </m:r>
                    <m:r>
                      <a:rPr lang="en-GB" sz="1200" i="1"/>
                      <m:t>+4</m:t>
                    </m:r>
                  </m:oMath>
                </a14:m>
                <a:r>
                  <a:rPr lang="en-GB" sz="1200" dirty="0"/>
                  <a:t> </a:t>
                </a:r>
                <a:r>
                  <a:rPr lang="en-GB" sz="1200" dirty="0" smtClean="0"/>
                  <a:t>    b)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/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200" i="1"/>
                          <m:t>𝑥</m:t>
                        </m:r>
                      </m:e>
                      <m:sup>
                        <m:r>
                          <a:rPr lang="en-GB" sz="1200" i="1"/>
                          <m:t>2</m:t>
                        </m:r>
                      </m:sup>
                    </m:sSup>
                    <m:r>
                      <a:rPr lang="en-GB" sz="1200" i="1"/>
                      <m:t>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 6</m:t>
                    </m:r>
                    <m:r>
                      <a:rPr lang="en-GB" sz="1200" i="1"/>
                      <m:t>𝑥</m:t>
                    </m:r>
                    <m:r>
                      <a:rPr lang="en-GB" sz="1200" i="1"/>
                      <m:t>+</m:t>
                    </m:r>
                  </m:oMath>
                </a14:m>
                <a:r>
                  <a:rPr lang="en-GB" sz="1200" dirty="0" smtClean="0"/>
                  <a:t> 8</a:t>
                </a:r>
                <a:r>
                  <a:rPr lang="en-GB" sz="1200" dirty="0"/>
                  <a:t> </a:t>
                </a:r>
                <a:r>
                  <a:rPr lang="en-GB" sz="1200" dirty="0" smtClean="0"/>
                  <a:t>    c) </a:t>
                </a:r>
                <a14:m>
                  <m:oMath xmlns:m="http://schemas.openxmlformats.org/officeDocument/2006/math">
                    <m:r>
                      <a:rPr lang="en-GB" sz="12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GB" sz="1200" dirty="0"/>
                  <a:t> </a:t>
                </a:r>
                <a:endParaRPr lang="en-GB" sz="1200" dirty="0" smtClean="0"/>
              </a:p>
              <a:p>
                <a:pPr lvl="0"/>
                <a:endParaRPr lang="en-GB" sz="1200" dirty="0"/>
              </a:p>
              <a:p>
                <a:pPr lvl="0"/>
                <a:r>
                  <a:rPr lang="en-GB" sz="1200" dirty="0" smtClean="0"/>
                  <a:t>3. Write an expression for the area</a:t>
                </a:r>
              </a:p>
              <a:p>
                <a:pPr lvl="0"/>
                <a:r>
                  <a:rPr lang="en-GB" sz="1200" dirty="0"/>
                  <a:t> </a:t>
                </a:r>
                <a:r>
                  <a:rPr lang="en-GB" sz="1200" dirty="0" smtClean="0"/>
                  <a:t>   of this compound shape in its</a:t>
                </a:r>
              </a:p>
              <a:p>
                <a:pPr lvl="0"/>
                <a:r>
                  <a:rPr lang="en-GB" sz="1200" dirty="0"/>
                  <a:t> </a:t>
                </a:r>
                <a:r>
                  <a:rPr lang="en-GB" sz="1200" dirty="0" smtClean="0"/>
                  <a:t>   simplest terms</a:t>
                </a:r>
              </a:p>
              <a:p>
                <a:pPr lvl="0"/>
                <a:endParaRPr lang="en-GB" sz="1200" dirty="0"/>
              </a:p>
              <a:p>
                <a:pPr lvl="0"/>
                <a:endParaRPr lang="en-GB" sz="1200" dirty="0" smtClean="0"/>
              </a:p>
              <a:p>
                <a:pPr lvl="0"/>
                <a:endParaRPr lang="en-GB" sz="1200" dirty="0"/>
              </a:p>
              <a:p>
                <a:pPr lvl="0"/>
                <a:endParaRPr lang="en-GB" sz="1200" dirty="0" smtClean="0"/>
              </a:p>
              <a:p>
                <a:pPr lvl="0"/>
                <a:r>
                  <a:rPr lang="en-GB" sz="1200" dirty="0" smtClean="0"/>
                  <a:t>4. </a:t>
                </a:r>
                <a:r>
                  <a:rPr lang="en-US" sz="1200" dirty="0"/>
                  <a:t>Jenny thinks that (x – 2)</a:t>
                </a:r>
                <a:r>
                  <a:rPr lang="en-US" sz="1200" baseline="30000" dirty="0"/>
                  <a:t>2</a:t>
                </a:r>
                <a:r>
                  <a:rPr lang="en-US" sz="1200" dirty="0"/>
                  <a:t> = x</a:t>
                </a:r>
                <a:r>
                  <a:rPr lang="en-US" sz="1200" baseline="30000" dirty="0"/>
                  <a:t>2</a:t>
                </a:r>
                <a:r>
                  <a:rPr lang="en-US" sz="1200" dirty="0"/>
                  <a:t> – 4. Do you agree with Jenny? </a:t>
                </a:r>
                <a:r>
                  <a:rPr lang="en-US" sz="1200" dirty="0" smtClean="0"/>
                  <a:t>Explain </a:t>
                </a:r>
                <a:r>
                  <a:rPr lang="en-US" sz="1200" dirty="0"/>
                  <a:t>your answer</a:t>
                </a:r>
                <a:r>
                  <a:rPr lang="en-US" sz="1200" dirty="0" smtClean="0"/>
                  <a:t>.</a:t>
                </a:r>
              </a:p>
              <a:p>
                <a:pPr lvl="0"/>
                <a:endParaRPr lang="en-US" sz="1200" dirty="0"/>
              </a:p>
              <a:p>
                <a:pPr lvl="0"/>
                <a:r>
                  <a:rPr lang="en-US" sz="1200" dirty="0" smtClean="0"/>
                  <a:t>5. How would you explain to someone that factorizing the quadratic expression</a:t>
                </a:r>
              </a:p>
              <a:p>
                <a:pPr lvl="0"/>
                <a:r>
                  <a:rPr lang="en-US" sz="1200" dirty="0"/>
                  <a:t> </a:t>
                </a:r>
                <a:r>
                  <a:rPr lang="en-US" sz="12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200" dirty="0" smtClean="0"/>
                  <a:t> will only require a single bracket as part of the answer and not the two </a:t>
                </a:r>
              </a:p>
              <a:p>
                <a:pPr lvl="0"/>
                <a:r>
                  <a:rPr lang="en-GB" sz="1200" dirty="0"/>
                  <a:t> </a:t>
                </a:r>
                <a:r>
                  <a:rPr lang="en-GB" sz="1200" dirty="0" smtClean="0"/>
                  <a:t>   brackets quite often associated with quadratic expressions?</a:t>
                </a:r>
              </a:p>
              <a:p>
                <a:pPr lvl="0"/>
                <a:endParaRPr lang="en-GB" sz="1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70" y="2984599"/>
                <a:ext cx="5549629" cy="3789820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t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293427" y="159763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Quadratic Functions – Expanding brackets and Factorising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4" name="Picture 23" descr="logo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08404" y="95717"/>
            <a:ext cx="457835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984" y="65591"/>
            <a:ext cx="609600" cy="5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83768" y="4221088"/>
            <a:ext cx="1727727" cy="124655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131607" y="1149231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Find one real life application of using quadratic functions to help model them.  Write a brief summary of this application.</a:t>
            </a:r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01" t="18235" r="8101"/>
          <a:stretch/>
        </p:blipFill>
        <p:spPr>
          <a:xfrm>
            <a:off x="6182642" y="4572953"/>
            <a:ext cx="2421806" cy="2032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62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Pye - Head of Mathematics</dc:creator>
  <cp:lastModifiedBy>Joanne Morgan</cp:lastModifiedBy>
  <cp:revision>12</cp:revision>
  <dcterms:created xsi:type="dcterms:W3CDTF">2015-07-15T07:44:14Z</dcterms:created>
  <dcterms:modified xsi:type="dcterms:W3CDTF">2015-09-13T08:57:06Z</dcterms:modified>
</cp:coreProperties>
</file>