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7567" autoAdjust="0"/>
  </p:normalViewPr>
  <p:slideViewPr>
    <p:cSldViewPr>
      <p:cViewPr>
        <p:scale>
          <a:sx n="70" d="100"/>
          <a:sy n="70" d="100"/>
        </p:scale>
        <p:origin x="-19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B9C07-7842-48CB-9443-B009723F9650}" type="datetimeFigureOut">
              <a:rPr lang="en-GB" smtClean="0"/>
              <a:pPr/>
              <a:t>01/12/2016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8FCF2-BFDC-46A7-84A1-9E3FA787E93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82697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8FCF2-BFDC-46A7-84A1-9E3FA787E93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DDC0B-9E6C-44C6-9D7B-40F9F53066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70AF6-1FE3-4935-AECF-1A93FFE585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A95B8-2FD1-49CD-B589-4A95E679DC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9FE02-6C11-4436-A4AF-832FB6D6C9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DC1FF-7A23-4610-A9DD-795143EC56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A935A-D3C0-4F83-B471-74F21A9CFA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46FC3-1DF0-4719-AE60-E643F4BF69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BFE2F-BFC9-463A-88AE-88862F6118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81B1B-ABD4-486D-98DF-5399EA82E6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A9C49-23B1-43F6-BBC7-4D12D8E9D7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177F9-D6DB-4E19-B544-B31E42B43F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4A416A1-8BA0-49D8-AD94-D2D65CE101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jerichotechnology.com/marketing/the-5-cogs-in-the-online-machine-available-lucky-rich-smart-and-visionary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42875" y="71438"/>
            <a:ext cx="2844800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71438" y="1989138"/>
            <a:ext cx="5940425" cy="4797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156325" y="1989138"/>
            <a:ext cx="2879725" cy="47513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3" name="WordArt 9"/>
          <p:cNvSpPr>
            <a:spLocks noChangeArrowheads="1" noChangeShapeType="1" noTextEdit="1"/>
          </p:cNvSpPr>
          <p:nvPr/>
        </p:nvSpPr>
        <p:spPr bwMode="auto">
          <a:xfrm>
            <a:off x="971550" y="11588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2054" name="WordArt 12"/>
          <p:cNvSpPr>
            <a:spLocks noChangeArrowheads="1" noChangeShapeType="1" noTextEdit="1"/>
          </p:cNvSpPr>
          <p:nvPr/>
        </p:nvSpPr>
        <p:spPr bwMode="auto">
          <a:xfrm>
            <a:off x="1476375" y="2060575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2055" name="WordArt 13"/>
          <p:cNvSpPr>
            <a:spLocks noChangeArrowheads="1" noChangeShapeType="1" noTextEdit="1"/>
          </p:cNvSpPr>
          <p:nvPr/>
        </p:nvSpPr>
        <p:spPr bwMode="auto">
          <a:xfrm>
            <a:off x="6877050" y="2060575"/>
            <a:ext cx="15128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Stretch!</a:t>
            </a:r>
          </a:p>
        </p:txBody>
      </p:sp>
      <p:sp>
        <p:nvSpPr>
          <p:cNvPr id="2056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7" name="WordArt 29"/>
          <p:cNvSpPr>
            <a:spLocks noChangeArrowheads="1" noChangeShapeType="1" noTextEdit="1"/>
          </p:cNvSpPr>
          <p:nvPr/>
        </p:nvSpPr>
        <p:spPr bwMode="auto">
          <a:xfrm>
            <a:off x="3924300" y="115888"/>
            <a:ext cx="122237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2058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9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pic>
        <p:nvPicPr>
          <p:cNvPr id="2060" name="Picture 33" descr="cogs-300x26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46503" y="1472586"/>
            <a:ext cx="1157300" cy="1136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Text Box 34"/>
          <p:cNvSpPr txBox="1">
            <a:spLocks noChangeArrowheads="1"/>
          </p:cNvSpPr>
          <p:nvPr/>
        </p:nvSpPr>
        <p:spPr bwMode="auto">
          <a:xfrm>
            <a:off x="250825" y="376238"/>
            <a:ext cx="259238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>
                <a:latin typeface="Comic Sans MS" pitchFamily="66" charset="0"/>
              </a:rPr>
              <a:t>Write a definition for </a:t>
            </a:r>
            <a:r>
              <a:rPr lang="en-US" altLang="en-US" dirty="0" smtClean="0">
                <a:latin typeface="Comic Sans MS" pitchFamily="66" charset="0"/>
              </a:rPr>
              <a:t>these words:</a:t>
            </a:r>
          </a:p>
          <a:p>
            <a:pPr>
              <a:spcBef>
                <a:spcPct val="50000"/>
              </a:spcBef>
            </a:pPr>
            <a:r>
              <a:rPr lang="en-US" altLang="en-US" dirty="0" smtClean="0">
                <a:latin typeface="Comic Sans MS" pitchFamily="66" charset="0"/>
              </a:rPr>
              <a:t>Integer</a:t>
            </a:r>
          </a:p>
          <a:p>
            <a:pPr>
              <a:spcBef>
                <a:spcPct val="50000"/>
              </a:spcBef>
            </a:pPr>
            <a:r>
              <a:rPr lang="en-US" altLang="en-US" dirty="0" smtClean="0">
                <a:latin typeface="Comic Sans MS" pitchFamily="66" charset="0"/>
              </a:rPr>
              <a:t>Indices</a:t>
            </a:r>
            <a:endParaRPr lang="en-GB" altLang="en-US" dirty="0"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63634" y="3177555"/>
            <a:ext cx="2516162" cy="1403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363634" y="2609582"/>
            <a:ext cx="2443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TASK A.  </a:t>
            </a:r>
            <a:r>
              <a:rPr lang="en-GB" sz="1400" dirty="0" smtClean="0"/>
              <a:t>Fill in the boxes with possible integers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42149" y="393252"/>
            <a:ext cx="265970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Find out about fractional</a:t>
            </a:r>
          </a:p>
          <a:p>
            <a:r>
              <a:rPr lang="en-GB" dirty="0" smtClean="0"/>
              <a:t>powers such as: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59129" y="1070659"/>
            <a:ext cx="386894" cy="38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77504" y="938430"/>
            <a:ext cx="2378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½             ¼</a:t>
            </a:r>
            <a:endParaRPr lang="en-GB" dirty="0"/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18948" y="1070659"/>
            <a:ext cx="386894" cy="38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133049" y="1472586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Explain your findings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474684" y="428275"/>
            <a:ext cx="22940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 smtClean="0">
                <a:latin typeface="Comic Sans MS" pitchFamily="66" charset="0"/>
              </a:rPr>
              <a:t>Learn the first 15 square numbers and the first 5 cube numbers</a:t>
            </a:r>
            <a:endParaRPr lang="en-US" altLang="en-US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96163" y="4581128"/>
            <a:ext cx="26000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TASK B</a:t>
            </a:r>
          </a:p>
          <a:p>
            <a:r>
              <a:rPr lang="en-GB" sz="1600" dirty="0" smtClean="0"/>
              <a:t>Use the formula E=mc²</a:t>
            </a:r>
          </a:p>
          <a:p>
            <a:r>
              <a:rPr lang="en-GB" sz="1600" dirty="0" smtClean="0"/>
              <a:t>To work out E when; m=3 and c=300,000,000</a:t>
            </a:r>
          </a:p>
          <a:p>
            <a:endParaRPr lang="en-GB" sz="1600" dirty="0"/>
          </a:p>
          <a:p>
            <a:r>
              <a:rPr lang="en-GB" sz="1600" dirty="0" smtClean="0"/>
              <a:t>Give your answer as a normal number </a:t>
            </a:r>
            <a:r>
              <a:rPr lang="en-GB" sz="1600" b="1" dirty="0" smtClean="0"/>
              <a:t>and</a:t>
            </a:r>
            <a:r>
              <a:rPr lang="en-GB" sz="1600" dirty="0" smtClean="0"/>
              <a:t> in standard form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282500" y="2592540"/>
                <a:ext cx="5050967" cy="908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700" dirty="0" smtClean="0">
                    <a:latin typeface="Arial Rounded MT Bold" panose="020F0704030504030204" pitchFamily="34" charset="0"/>
                  </a:rPr>
                  <a:t>Work out the following without a calculator</a:t>
                </a:r>
              </a:p>
              <a:p>
                <a:endParaRPr lang="en-GB" sz="1700" dirty="0">
                  <a:latin typeface="Arial Rounded MT Bold" panose="020F0704030504030204" pitchFamily="34" charset="0"/>
                </a:endParaRPr>
              </a:p>
              <a:p>
                <a:r>
                  <a:rPr lang="en-GB" sz="1700" dirty="0" smtClean="0">
                    <a:latin typeface="Arial Rounded MT Bold" panose="020F0704030504030204" pitchFamily="34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700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700" b="0" i="0" dirty="0" smtClean="0">
                            <a:latin typeface="Arial Rounded MT Bold" panose="020F0704030504030204" pitchFamily="34" charset="0"/>
                          </a:rPr>
                          <m:t>4</m:t>
                        </m:r>
                      </m:e>
                      <m:sup>
                        <m:r>
                          <a:rPr lang="en-GB" sz="17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1700" i="1">
                        <a:latin typeface="Cambria Math"/>
                      </a:rPr>
                      <m:t> </m:t>
                    </m:r>
                  </m:oMath>
                </a14:m>
                <a:r>
                  <a:rPr lang="en-GB" sz="1700" dirty="0" smtClean="0">
                    <a:latin typeface="Arial Rounded MT Bold" panose="020F0704030504030204" pitchFamily="34" charset="0"/>
                  </a:rPr>
                  <a:t>	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700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700" dirty="0">
                            <a:latin typeface="Arial Rounded MT Bold" panose="020F0704030504030204" pitchFamily="34" charset="0"/>
                          </a:rPr>
                          <m:t>2</m:t>
                        </m:r>
                      </m:e>
                      <m:sup>
                        <m:r>
                          <a:rPr lang="en-GB" sz="1700" b="0" i="1" smtClean="0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1700" dirty="0" smtClean="0">
                    <a:latin typeface="Arial Rounded MT Bold" panose="020F0704030504030204" pitchFamily="34" charset="0"/>
                  </a:rPr>
                  <a:t>	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700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700" b="0" i="0" dirty="0" smtClean="0">
                            <a:latin typeface="Arial Rounded MT Bold" panose="020F0704030504030204" pitchFamily="34" charset="0"/>
                          </a:rPr>
                          <m:t>5</m:t>
                        </m:r>
                      </m:e>
                      <m:sup>
                        <m:r>
                          <a:rPr lang="en-GB" sz="1700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700" dirty="0" smtClean="0">
                    <a:latin typeface="Arial Rounded MT Bold" panose="020F0704030504030204" pitchFamily="34" charset="0"/>
                  </a:rPr>
                  <a:t>	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700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700" b="0" i="0" dirty="0" smtClean="0">
                            <a:latin typeface="Arial Rounded MT Bold" panose="020F0704030504030204" pitchFamily="34" charset="0"/>
                          </a:rPr>
                          <m:t>8</m:t>
                        </m:r>
                      </m:e>
                      <m:sup>
                        <m:r>
                          <a:rPr lang="en-GB" sz="1700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700" dirty="0" smtClean="0">
                    <a:latin typeface="Arial Rounded MT Bold" panose="020F0704030504030204" pitchFamily="34" charset="0"/>
                  </a:rPr>
                  <a:t>	e)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700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700" b="0" i="0" dirty="0" smtClean="0">
                            <a:latin typeface="Arial Rounded MT Bold" panose="020F0704030504030204" pitchFamily="34" charset="0"/>
                          </a:rPr>
                          <m:t>3</m:t>
                        </m:r>
                      </m:e>
                      <m:sup>
                        <m:r>
                          <a:rPr lang="en-GB" sz="1700" b="0" i="1" dirty="0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en-GB" sz="1700" dirty="0">
                  <a:latin typeface="Arial Rounded MT Bold" panose="020F0704030504030204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500" y="2592540"/>
                <a:ext cx="5050967" cy="908326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l="-724" t="-2013" b="-80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Rectangle 11"/>
              <p:cNvSpPr/>
              <p:nvPr/>
            </p:nvSpPr>
            <p:spPr>
              <a:xfrm>
                <a:off x="287576" y="3500866"/>
                <a:ext cx="5560379" cy="908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700" dirty="0" smtClean="0">
                    <a:latin typeface="Arial Rounded MT Bold" panose="020F0704030504030204" pitchFamily="34" charset="0"/>
                  </a:rPr>
                  <a:t>Work out the following without a calculator</a:t>
                </a:r>
              </a:p>
              <a:p>
                <a:endParaRPr lang="en-GB" sz="1700" dirty="0">
                  <a:latin typeface="Arial Rounded MT Bold" panose="020F0704030504030204" pitchFamily="34" charset="0"/>
                </a:endParaRPr>
              </a:p>
              <a:p>
                <a:r>
                  <a:rPr lang="en-GB" sz="1700" dirty="0" smtClean="0">
                    <a:latin typeface="Arial Rounded MT Bold" panose="020F0704030504030204" pitchFamily="34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700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700" dirty="0">
                            <a:latin typeface="Arial Rounded MT Bold" panose="020F0704030504030204" pitchFamily="34" charset="0"/>
                          </a:rPr>
                          <m:t>3</m:t>
                        </m:r>
                      </m:e>
                      <m:sup>
                        <m:r>
                          <a:rPr lang="en-GB" sz="17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1700" b="0" i="1" dirty="0" smtClean="0">
                        <a:latin typeface="Cambria Math"/>
                      </a:rPr>
                      <m:t> −</m:t>
                    </m:r>
                    <m:sSup>
                      <m:sSupPr>
                        <m:ctrlPr>
                          <a:rPr lang="en-GB" sz="1700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700" b="0" i="0" dirty="0" smtClean="0">
                            <a:latin typeface="Arial Rounded MT Bold" panose="020F0704030504030204" pitchFamily="34" charset="0"/>
                          </a:rPr>
                          <m:t>2</m:t>
                        </m:r>
                      </m:e>
                      <m:sup>
                        <m:r>
                          <a:rPr lang="en-GB" sz="17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700" dirty="0" smtClean="0">
                    <a:latin typeface="Arial Rounded MT Bold" panose="020F0704030504030204" pitchFamily="34" charset="0"/>
                  </a:rPr>
                  <a:t>	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700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700" b="0" i="0" dirty="0" smtClean="0">
                            <a:latin typeface="Arial Rounded MT Bold" panose="020F0704030504030204" pitchFamily="34" charset="0"/>
                          </a:rPr>
                          <m:t>8</m:t>
                        </m:r>
                      </m:e>
                      <m:sup>
                        <m:r>
                          <a:rPr lang="en-GB" sz="17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1700" b="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GB" sz="1700" dirty="0" smtClean="0">
                    <a:latin typeface="Arial Rounded MT Bold" panose="020F0704030504030204" pitchFamily="34" charset="0"/>
                  </a:rPr>
                  <a:t>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700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700" b="0" i="0" dirty="0" smtClean="0">
                            <a:latin typeface="Arial Rounded MT Bold" panose="020F0704030504030204" pitchFamily="34" charset="0"/>
                          </a:rPr>
                          <m:t>4</m:t>
                        </m:r>
                      </m:e>
                      <m:sup>
                        <m:r>
                          <a:rPr lang="en-GB" sz="17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700" dirty="0" smtClean="0">
                    <a:latin typeface="Arial Rounded MT Bold" panose="020F0704030504030204" pitchFamily="34" charset="0"/>
                  </a:rPr>
                  <a:t>	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700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700" b="0" i="0" dirty="0" smtClean="0">
                            <a:latin typeface="Arial Rounded MT Bold" panose="020F0704030504030204" pitchFamily="34" charset="0"/>
                          </a:rPr>
                          <m:t>2</m:t>
                        </m:r>
                      </m:e>
                      <m:sup>
                        <m:r>
                          <a:rPr lang="en-GB" sz="1700" b="0" i="1" dirty="0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GB" sz="1700" b="0" i="1" dirty="0" smtClean="0">
                        <a:latin typeface="Cambria Math"/>
                      </a:rPr>
                      <m:t> ÷  </m:t>
                    </m:r>
                    <m:sSup>
                      <m:sSupPr>
                        <m:ctrlPr>
                          <a:rPr lang="en-GB" sz="1700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700" b="0" i="0" dirty="0" smtClean="0">
                            <a:latin typeface="Arial Rounded MT Bold" panose="020F0704030504030204" pitchFamily="34" charset="0"/>
                          </a:rPr>
                          <m:t>4</m:t>
                        </m:r>
                      </m:e>
                      <m:sup>
                        <m:r>
                          <a:rPr lang="en-GB" sz="17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sz="1700" dirty="0">
                  <a:latin typeface="Arial Rounded MT Bold" panose="020F0704030504030204" pitchFamily="34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76" y="3500866"/>
                <a:ext cx="5560379" cy="908326"/>
              </a:xfrm>
              <a:prstGeom prst="rect">
                <a:avLst/>
              </a:prstGeom>
              <a:blipFill rotWithShape="1">
                <a:blip r:embed="rId8" cstate="print"/>
                <a:stretch>
                  <a:fillRect l="-658" t="-2013" b="-80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Rectangle 12"/>
              <p:cNvSpPr/>
              <p:nvPr/>
            </p:nvSpPr>
            <p:spPr>
              <a:xfrm>
                <a:off x="317729" y="4581128"/>
                <a:ext cx="5560380" cy="9047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700" dirty="0" smtClean="0">
                    <a:latin typeface="Arial Rounded MT Bold" panose="020F0704030504030204" pitchFamily="34" charset="0"/>
                  </a:rPr>
                  <a:t>Work out the following without a calculator</a:t>
                </a:r>
              </a:p>
              <a:p>
                <a:endParaRPr lang="en-GB" sz="1700" dirty="0">
                  <a:latin typeface="Arial Rounded MT Bold" panose="020F0704030504030204" pitchFamily="34" charset="0"/>
                </a:endParaRPr>
              </a:p>
              <a:p>
                <a:r>
                  <a:rPr lang="en-GB" sz="1700" dirty="0" smtClean="0">
                    <a:latin typeface="Arial Rounded MT Bold" panose="020F0704030504030204" pitchFamily="34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700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700" b="0" i="0" dirty="0" smtClean="0">
                            <a:latin typeface="Arial Rounded MT Bold" panose="020F0704030504030204" pitchFamily="34" charset="0"/>
                          </a:rPr>
                          <m:t>2</m:t>
                        </m:r>
                      </m:e>
                      <m:sup>
                        <m:r>
                          <a:rPr lang="en-GB" sz="1700" i="1" dirty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1700" dirty="0" smtClean="0">
                    <a:latin typeface="Arial Rounded MT Bold" panose="020F0704030504030204" pitchFamily="34" charset="0"/>
                  </a:rPr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700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700" b="0" i="0" dirty="0" smtClean="0">
                            <a:latin typeface="Arial Rounded MT Bold" panose="020F0704030504030204" pitchFamily="34" charset="0"/>
                          </a:rPr>
                          <m:t>10</m:t>
                        </m:r>
                      </m:e>
                      <m:sup>
                        <m:r>
                          <a:rPr lang="en-GB" sz="1700" b="0" i="1" dirty="0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GB" sz="1700" dirty="0" smtClean="0">
                    <a:latin typeface="Arial Rounded MT Bold" panose="020F0704030504030204" pitchFamily="34" charset="0"/>
                  </a:rPr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700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700" b="0" i="0" dirty="0" smtClean="0">
                            <a:latin typeface="Arial Rounded MT Bold" panose="020F0704030504030204" pitchFamily="34" charset="0"/>
                          </a:rPr>
                          <m:t>20</m:t>
                        </m:r>
                      </m:e>
                      <m:sup>
                        <m:r>
                          <a:rPr lang="en-GB" sz="17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700" dirty="0" smtClean="0">
                    <a:latin typeface="Arial Rounded MT Bold" panose="020F0704030504030204" pitchFamily="34" charset="0"/>
                  </a:rPr>
                  <a:t>		b)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7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1700" b="0" i="1" smtClean="0">
                            <a:latin typeface="Cambria Math"/>
                          </a:rPr>
                          <m:t>144</m:t>
                        </m:r>
                      </m:e>
                    </m:rad>
                  </m:oMath>
                </a14:m>
                <a:r>
                  <a:rPr lang="en-GB" sz="1700" dirty="0" smtClean="0">
                    <a:latin typeface="Arial Rounded MT Bold" panose="020F0704030504030204" pitchFamily="34" charset="0"/>
                  </a:rPr>
                  <a:t>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7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1700" b="0" i="1" smtClean="0">
                            <a:latin typeface="Cambria Math"/>
                          </a:rPr>
                          <m:t>81</m:t>
                        </m:r>
                      </m:e>
                    </m:rad>
                  </m:oMath>
                </a14:m>
                <a:endParaRPr lang="en-GB" sz="1700" dirty="0">
                  <a:latin typeface="Arial Rounded MT Bold" panose="020F0704030504030204" pitchFamily="34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729" y="4581128"/>
                <a:ext cx="5560380" cy="904735"/>
              </a:xfrm>
              <a:prstGeom prst="rect">
                <a:avLst/>
              </a:prstGeom>
              <a:blipFill rotWithShape="1">
                <a:blip r:embed="rId9" cstate="print"/>
                <a:stretch>
                  <a:fillRect l="-658" t="-2013" b="-7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Rectangle 13"/>
              <p:cNvSpPr/>
              <p:nvPr/>
            </p:nvSpPr>
            <p:spPr>
              <a:xfrm>
                <a:off x="343224" y="5637480"/>
                <a:ext cx="3972047" cy="9622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 smtClean="0">
                    <a:latin typeface="Arial Rounded MT Bold" panose="020F0704030504030204" pitchFamily="34" charset="0"/>
                  </a:rPr>
                  <a:t>Work out the missing number</a:t>
                </a:r>
              </a:p>
              <a:p>
                <a:endParaRPr lang="en-GB" dirty="0">
                  <a:latin typeface="Arial Rounded MT Bold" panose="020F070403050403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b="0" i="0" dirty="0" smtClean="0">
                            <a:latin typeface="Arial Rounded MT Bold" panose="020F0704030504030204" pitchFamily="34" charset="0"/>
                          </a:rPr>
                          <m:t>7</m:t>
                        </m:r>
                      </m:e>
                      <m:sup>
                        <m:r>
                          <a:rPr lang="en-GB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 smtClean="0"/>
                  <a:t>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100</m:t>
                        </m:r>
                      </m:e>
                    </m:rad>
                  </m:oMath>
                </a14:m>
                <a:r>
                  <a:rPr lang="en-GB" dirty="0" smtClean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dirty="0" smtClean="0">
                            <a:latin typeface="Cambria Math"/>
                          </a:rPr>
                          <m:t>___</m:t>
                        </m:r>
                      </m:e>
                      <m:sup>
                        <m:r>
                          <a:rPr lang="en-GB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 smtClean="0"/>
                  <a:t>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9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24" y="5637480"/>
                <a:ext cx="3972047" cy="962251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 l="-1227" t="-3165" b="-82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78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Joanne Morgan</cp:lastModifiedBy>
  <cp:revision>22</cp:revision>
  <dcterms:created xsi:type="dcterms:W3CDTF">2014-07-24T18:08:34Z</dcterms:created>
  <dcterms:modified xsi:type="dcterms:W3CDTF">2016-12-01T20:24:12Z</dcterms:modified>
</cp:coreProperties>
</file>