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 of cake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Other - 36</a:t>
                    </a:r>
                    <a:r>
                      <a:rPr lang="en-US" baseline="30000" dirty="0"/>
                      <a:t>o</a:t>
                    </a:r>
                  </a:p>
                </c:rich>
              </c:tx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Lemon - 72</a:t>
                    </a:r>
                    <a:r>
                      <a:rPr lang="en-US" baseline="30000" dirty="0"/>
                      <a:t>o</a:t>
                    </a:r>
                  </a:p>
                </c:rich>
              </c:tx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Fruit </a:t>
                    </a:r>
                    <a:r>
                      <a:rPr lang="en-US"/>
                      <a:t>- </a:t>
                    </a:r>
                    <a:r>
                      <a:rPr lang="en-US" smtClean="0"/>
                      <a:t>72</a:t>
                    </a:r>
                    <a:r>
                      <a:rPr lang="en-US" baseline="30000" smtClean="0"/>
                      <a:t>o</a:t>
                    </a:r>
                    <a:endParaRPr lang="en-US" baseline="30000" dirty="0"/>
                  </a:p>
                </c:rich>
              </c:tx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Chocolate - 180</a:t>
                    </a:r>
                    <a:r>
                      <a:rPr lang="en-US" baseline="30000" dirty="0"/>
                      <a:t>o</a:t>
                    </a:r>
                  </a:p>
                </c:rich>
              </c:tx>
              <c:showCatName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CatName val="1"/>
            <c:showLeaderLines val="1"/>
          </c:dLbls>
          <c:cat>
            <c:strRef>
              <c:f>Sheet1!$A$2:$A$5</c:f>
              <c:strCache>
                <c:ptCount val="4"/>
                <c:pt idx="0">
                  <c:v>Other - 36o</c:v>
                </c:pt>
                <c:pt idx="1">
                  <c:v>Lemon - 72o</c:v>
                </c:pt>
                <c:pt idx="2">
                  <c:v>Fruit - 72o</c:v>
                </c:pt>
                <c:pt idx="3">
                  <c:v>Chocolate - 180o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12</c:v>
                </c:pt>
                <c:pt idx="3">
                  <c:v>30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Team A</a:t>
            </a:r>
          </a:p>
        </c:rich>
      </c:tx>
      <c:layout>
        <c:manualLayout>
          <c:xMode val="edge"/>
          <c:yMode val="edge"/>
          <c:x val="0.37609116517942193"/>
          <c:y val="0.1437083122451415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Team A</c:v>
                </c:pt>
              </c:strCache>
            </c:strRef>
          </c:tx>
          <c:dLbls>
            <c:dLbl>
              <c:idx val="0"/>
              <c:layout>
                <c:manualLayout>
                  <c:x val="-0.16614620604659419"/>
                  <c:y val="-0.18524823406718263"/>
                </c:manualLayout>
              </c:layout>
              <c:showCatName val="1"/>
            </c:dLbl>
            <c:dLbl>
              <c:idx val="1"/>
              <c:layout>
                <c:manualLayout>
                  <c:x val="0.16396000385328174"/>
                  <c:y val="0.17536402765284145"/>
                </c:manualLayout>
              </c:layout>
              <c:showCatName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CatName val="1"/>
            <c:showLeaderLines val="1"/>
          </c:dLbls>
          <c:cat>
            <c:strRef>
              <c:f>Sheet1!$A$2:$A$3</c:f>
              <c:strCache>
                <c:ptCount val="2"/>
                <c:pt idx="0">
                  <c:v>Won</c:v>
                </c:pt>
                <c:pt idx="1">
                  <c:v>Lose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</c:v>
                </c:pt>
                <c:pt idx="1">
                  <c:v>13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>
        <c:manualLayout>
          <c:xMode val="edge"/>
          <c:yMode val="edge"/>
          <c:x val="0.42251782687736711"/>
          <c:y val="0.15874781037502941"/>
        </c:manualLayout>
      </c:layout>
      <c:txPr>
        <a:bodyPr/>
        <a:lstStyle/>
        <a:p>
          <a:pPr>
            <a:defRPr sz="1200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Team B</c:v>
                </c:pt>
              </c:strCache>
            </c:strRef>
          </c:tx>
          <c:explosion val="11"/>
          <c:dPt>
            <c:idx val="0"/>
            <c:explosion val="0"/>
          </c:dPt>
          <c:dPt>
            <c:idx val="1"/>
            <c:explosion val="0"/>
          </c:dPt>
          <c:dLbls>
            <c:dLbl>
              <c:idx val="0"/>
              <c:layout>
                <c:manualLayout>
                  <c:x val="-0.1326746598085646"/>
                  <c:y val="-0.13016803216507364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en-US"/>
                </a:p>
              </c:txPr>
              <c:showCatName val="1"/>
            </c:dLbl>
            <c:dLbl>
              <c:idx val="1"/>
              <c:layout>
                <c:manualLayout>
                  <c:x val="0.14256225393700794"/>
                  <c:y val="0.1969050196850394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en-US"/>
                </a:p>
              </c:txPr>
              <c:showCatName val="1"/>
            </c:dLbl>
            <c:showCatName val="1"/>
            <c:showLeaderLines val="1"/>
          </c:dLbls>
          <c:cat>
            <c:strRef>
              <c:f>Sheet1!$A$2:$A$3</c:f>
              <c:strCache>
                <c:ptCount val="2"/>
                <c:pt idx="0">
                  <c:v>Lose</c:v>
                </c:pt>
                <c:pt idx="1">
                  <c:v>Won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120</c:v>
                </c:pt>
                <c:pt idx="1">
                  <c:v>40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06A61-54D5-450F-BF1C-09BA2753B816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09584-8509-4F0C-8716-6C44BC844B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F60A-582E-40EA-8ED1-BD0BB5C96F63}" type="datetimeFigureOut">
              <a:rPr lang="en-GB" smtClean="0"/>
              <a:pPr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7B06D-D9D1-4D0D-BFEC-7BD1B657C13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 </a:t>
            </a:r>
            <a:r>
              <a:rPr lang="en-GB" u="sng" dirty="0" smtClean="0">
                <a:latin typeface="Comic Sans MS" pitchFamily="66" charset="0"/>
              </a:rPr>
              <a:t>Pie </a:t>
            </a:r>
            <a:r>
              <a:rPr lang="en-GB" u="sng" dirty="0" smtClean="0">
                <a:latin typeface="Comic Sans MS" pitchFamily="66" charset="0"/>
              </a:rPr>
              <a:t>Charts     </a:t>
            </a:r>
            <a:r>
              <a:rPr lang="en-GB" dirty="0" smtClean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</a:t>
            </a:r>
            <a:r>
              <a:rPr lang="en-GB" dirty="0" smtClean="0">
                <a:latin typeface="Comic Sans MS" pitchFamily="66" charset="0"/>
              </a:rPr>
              <a:t>on</a:t>
            </a:r>
            <a:r>
              <a:rPr lang="en-GB" dirty="0" smtClean="0">
                <a:latin typeface="Comic Sans MS" pitchFamily="66" charset="0"/>
              </a:rPr>
              <a:t>_____________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</a:t>
            </a:r>
            <a:r>
              <a:rPr lang="en-GB" dirty="0" smtClean="0">
                <a:latin typeface="Comic Sans MS" pitchFamily="66" charset="0"/>
              </a:rPr>
              <a:t>on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_________________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9512" y="2492896"/>
            <a:ext cx="23342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 practice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79512" y="1052736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In your </a:t>
            </a:r>
            <a:r>
              <a:rPr lang="en-GB" sz="1200" dirty="0" smtClean="0">
                <a:latin typeface="Comic Sans MS" pitchFamily="66" charset="0"/>
              </a:rPr>
              <a:t>book describe </a:t>
            </a:r>
            <a:r>
              <a:rPr lang="en-GB" sz="1200" dirty="0" smtClean="0">
                <a:latin typeface="Comic Sans MS" pitchFamily="66" charset="0"/>
              </a:rPr>
              <a:t>pie charts using the following words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Sector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Degrees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Frequency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Compare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1840" y="112474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Who invented and pie charts and when</a:t>
            </a:r>
            <a:r>
              <a:rPr lang="en-GB" sz="1200" smtClean="0">
                <a:latin typeface="Comic Sans MS" pitchFamily="66" charset="0"/>
              </a:rPr>
              <a:t>, and where </a:t>
            </a:r>
            <a:r>
              <a:rPr lang="en-GB" sz="1200" dirty="0" smtClean="0">
                <a:latin typeface="Comic Sans MS" pitchFamily="66" charset="0"/>
              </a:rPr>
              <a:t>they are used in real life.</a:t>
            </a:r>
          </a:p>
        </p:txBody>
      </p:sp>
      <p:pic>
        <p:nvPicPr>
          <p:cNvPr id="2050" name="Picture 2" descr="http://www.brainlesstales.com/images/2011/Jun/pie-cha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3464" y="1628800"/>
            <a:ext cx="1612712" cy="1317426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251520" y="3068960"/>
            <a:ext cx="554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40 students study a language.  Work out the size of each angles if this information is represented in a pie chart.</a:t>
            </a:r>
          </a:p>
          <a:p>
            <a:pPr marL="228600" indent="-228600"/>
            <a:r>
              <a:rPr lang="en-GB" sz="1200" dirty="0" smtClean="0">
                <a:latin typeface="Comic Sans MS" pitchFamily="66" charset="0"/>
              </a:rPr>
              <a:t>	French – 16 students, Spanish 12 students, German 5 students, Italian 7 students.</a:t>
            </a:r>
          </a:p>
          <a:p>
            <a:pPr marL="228600" indent="-228600"/>
            <a:endParaRPr lang="en-GB" sz="1200" dirty="0" smtClean="0">
              <a:latin typeface="Comic Sans MS" pitchFamily="66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GB" sz="1200" dirty="0" smtClean="0">
                <a:latin typeface="Comic Sans MS" pitchFamily="66" charset="0"/>
              </a:rPr>
              <a:t>The favourite cakes of some teachers is shown in the pie chart.  60 preferred chocolate.  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200" dirty="0" smtClean="0">
                <a:latin typeface="Comic Sans MS" pitchFamily="66" charset="0"/>
              </a:rPr>
              <a:t>How many teachers are there in total?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200" dirty="0" smtClean="0">
                <a:latin typeface="Comic Sans MS" pitchFamily="66" charset="0"/>
              </a:rPr>
              <a:t>How many preferred fruit cake</a:t>
            </a:r>
          </a:p>
          <a:p>
            <a:pPr marL="228600" indent="-228600">
              <a:buFont typeface="+mj-lt"/>
              <a:buAutoNum type="arabicPeriod" startAt="2"/>
            </a:pPr>
            <a:endParaRPr lang="en-GB" sz="1200" dirty="0" smtClean="0"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graphicFrame>
        <p:nvGraphicFramePr>
          <p:cNvPr id="27" name="Chart 26"/>
          <p:cNvGraphicFramePr/>
          <p:nvPr/>
        </p:nvGraphicFramePr>
        <p:xfrm>
          <a:off x="323528" y="4465960"/>
          <a:ext cx="2903984" cy="23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228184" y="2852936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Team A played 52 games and team B played 160 games. </a:t>
            </a:r>
          </a:p>
          <a:p>
            <a:pPr marL="228600" indent="-228600">
              <a:buFont typeface="+mj-lt"/>
              <a:buAutoNum type="alphaLcParenR"/>
            </a:pPr>
            <a:r>
              <a:rPr lang="en-GB" sz="1200" dirty="0" smtClean="0">
                <a:latin typeface="Comic Sans MS" pitchFamily="66" charset="0"/>
              </a:rPr>
              <a:t>Who </a:t>
            </a:r>
            <a:r>
              <a:rPr lang="en-GB" sz="1200" dirty="0" smtClean="0">
                <a:latin typeface="Comic Sans MS" pitchFamily="66" charset="0"/>
              </a:rPr>
              <a:t>won the most games ?</a:t>
            </a:r>
          </a:p>
          <a:p>
            <a:pPr marL="228600" indent="-228600">
              <a:buFont typeface="+mj-lt"/>
              <a:buAutoNum type="alphaLcParenR"/>
            </a:pPr>
            <a:r>
              <a:rPr lang="en-GB" sz="1200" dirty="0" smtClean="0">
                <a:latin typeface="Comic Sans MS" pitchFamily="66" charset="0"/>
              </a:rPr>
              <a:t>By how many games did they win by?</a:t>
            </a:r>
          </a:p>
        </p:txBody>
      </p:sp>
      <p:graphicFrame>
        <p:nvGraphicFramePr>
          <p:cNvPr id="29" name="Chart 28"/>
          <p:cNvGraphicFramePr/>
          <p:nvPr/>
        </p:nvGraphicFramePr>
        <p:xfrm>
          <a:off x="5508104" y="3789040"/>
          <a:ext cx="218390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0" name="Chart 29"/>
          <p:cNvGraphicFramePr/>
          <p:nvPr/>
        </p:nvGraphicFramePr>
        <p:xfrm>
          <a:off x="6516216" y="3645024"/>
          <a:ext cx="3120008" cy="232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300192" y="112474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Write a method to help you remember how to </a:t>
            </a:r>
          </a:p>
          <a:p>
            <a:pPr marL="228600" indent="-228600">
              <a:buFont typeface="+mj-lt"/>
              <a:buAutoNum type="alphaLcParenR"/>
            </a:pPr>
            <a:r>
              <a:rPr lang="en-GB" sz="1200" dirty="0" smtClean="0">
                <a:latin typeface="Comic Sans MS" pitchFamily="66" charset="0"/>
              </a:rPr>
              <a:t>draw a pie</a:t>
            </a:r>
          </a:p>
          <a:p>
            <a:pPr marL="228600" indent="-228600">
              <a:buFont typeface="+mj-lt"/>
              <a:buAutoNum type="alphaLcParenR"/>
            </a:pPr>
            <a:r>
              <a:rPr lang="en-GB" sz="1200" dirty="0" smtClean="0">
                <a:latin typeface="Comic Sans MS" pitchFamily="66" charset="0"/>
              </a:rPr>
              <a:t>interpret </a:t>
            </a:r>
            <a:r>
              <a:rPr lang="en-GB" sz="1200" dirty="0" smtClean="0">
                <a:latin typeface="Comic Sans MS" pitchFamily="66" charset="0"/>
              </a:rPr>
              <a:t>a pie chart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T homewo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PRET homework</Template>
  <TotalTime>49</TotalTime>
  <Words>134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PRET homework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3</cp:revision>
  <dcterms:created xsi:type="dcterms:W3CDTF">2015-11-22T19:41:13Z</dcterms:created>
  <dcterms:modified xsi:type="dcterms:W3CDTF">2015-11-29T15:49:39Z</dcterms:modified>
</cp:coreProperties>
</file>