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0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86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0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1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22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32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9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2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3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97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9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173B-487A-48FB-BA2A-14FB39AE635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90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620688"/>
            <a:ext cx="2736304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203848" y="620688"/>
            <a:ext cx="2736304" cy="165618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228184" y="620688"/>
            <a:ext cx="273630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2429272"/>
            <a:ext cx="5832648" cy="4168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228184" y="2429272"/>
            <a:ext cx="2736304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432" y="548680"/>
            <a:ext cx="17764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Literacy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9476" y="2348880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Skills Practice</a:t>
            </a:r>
            <a:endParaRPr lang="en-US" sz="32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5529" y="2348880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Stretch</a:t>
            </a:r>
            <a:endParaRPr lang="en-US" sz="3200" b="1" cap="all" spc="0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7882" y="539969"/>
            <a:ext cx="18169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Memory</a:t>
            </a:r>
            <a:endParaRPr lang="en-US" sz="3200" b="1" cap="all" spc="0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4424" y="551206"/>
            <a:ext cx="19551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Research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8229" y="-79737"/>
            <a:ext cx="61981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Transformation of Graphs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113598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Sketch the graphs of: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228184" y="1310280"/>
                <a:ext cx="8868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310280"/>
                <a:ext cx="886845" cy="2769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7164288" y="1196752"/>
                <a:ext cx="92050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1196752"/>
                <a:ext cx="920508" cy="43922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8081552" y="1189577"/>
                <a:ext cx="8109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552" y="1189577"/>
                <a:ext cx="810928" cy="43922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709491" y="1598684"/>
                <a:ext cx="8868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491" y="1598684"/>
                <a:ext cx="886845" cy="27699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620460" y="1598684"/>
                <a:ext cx="911980" cy="279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60" y="1598684"/>
                <a:ext cx="911980" cy="279051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228184" y="185219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You will need to know the shapes and any asymptotes of these graphs in order to transform them!</a:t>
            </a:r>
            <a:endParaRPr lang="en-GB" sz="9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107504" y="1076556"/>
                <a:ext cx="2736304" cy="76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/>
                  <a:t>Define each transformation.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en-GB" sz="1100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𝑎𝑥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,  </m:t>
                      </m:r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,  </m:t>
                      </m:r>
                      <m:r>
                        <a:rPr lang="en-GB" sz="1100" b="0" i="1" smtClean="0">
                          <a:latin typeface="Cambria Math"/>
                        </a:rPr>
                        <m:t>𝑎𝑓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GB" sz="1100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</a:rPr>
                        <m:t>−</m:t>
                      </m:r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,  </m:t>
                      </m:r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,  </m:t>
                      </m:r>
                      <m:r>
                        <a:rPr lang="en-GB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1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100" b="0" i="1" smtClean="0">
                          <a:latin typeface="Cambria Math"/>
                        </a:rPr>
                        <m:t>+</m:t>
                      </m:r>
                      <m:r>
                        <a:rPr lang="en-GB" sz="11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076556"/>
                <a:ext cx="2736304" cy="76553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8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79512" y="184208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 words: </a:t>
            </a:r>
            <a:r>
              <a:rPr lang="en-GB" sz="1200" b="1" dirty="0" smtClean="0"/>
              <a:t>stretch, vector, scale factor,       reflection, translation, parallel, axis</a:t>
            </a:r>
            <a:endParaRPr lang="en-GB" sz="1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179512" y="3068960"/>
                <a:ext cx="2520280" cy="3385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200" dirty="0" smtClean="0"/>
                  <a:t>Let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sz="1200" b="0" i="0" smtClean="0">
                        <a:latin typeface="Cambria Math"/>
                      </a:rPr>
                      <m:t> , </m:t>
                    </m:r>
                  </m:oMath>
                </a14:m>
                <a:r>
                  <a:rPr lang="en-GB" sz="1200" dirty="0" smtClean="0"/>
                  <a:t> sketch the graphs of: (</a:t>
                </a:r>
                <a:r>
                  <a:rPr lang="en-GB" sz="1200" dirty="0" err="1" smtClean="0"/>
                  <a:t>i</a:t>
                </a:r>
                <a:r>
                  <a:rPr lang="en-GB" sz="1200" dirty="0" smtClean="0"/>
                  <a:t>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1200" dirty="0" smtClean="0"/>
                  <a:t>(ii)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−3</m:t>
                    </m:r>
                  </m:oMath>
                </a14:m>
                <a:endParaRPr lang="en-GB" sz="1200" b="0" dirty="0" smtClean="0"/>
              </a:p>
              <a:p>
                <a:pPr marL="228600" indent="-228600">
                  <a:buAutoNum type="arabicPeriod"/>
                </a:pPr>
                <a:endParaRPr lang="en-GB" sz="1200" dirty="0" smtClean="0"/>
              </a:p>
              <a:p>
                <a:pPr marL="228600" indent="-228600">
                  <a:buAutoNum type="arabicPeriod"/>
                </a:pPr>
                <a:r>
                  <a:rPr lang="en-GB" sz="1200" dirty="0" smtClean="0"/>
                  <a:t>The graph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200" dirty="0" smtClean="0"/>
                  <a:t> has been translated by two places in the negative x direction. What is the new function?</a:t>
                </a:r>
              </a:p>
              <a:p>
                <a:pPr marL="228600" indent="-228600">
                  <a:buAutoNum type="arabicPeriod"/>
                </a:pPr>
                <a:endParaRPr lang="en-GB" sz="1200" dirty="0"/>
              </a:p>
              <a:p>
                <a:pPr marL="228600" indent="-228600">
                  <a:buAutoNum type="arabicPeriod"/>
                </a:pPr>
                <a:r>
                  <a:rPr lang="en-GB" sz="1200" dirty="0" smtClean="0"/>
                  <a:t>Give one example of a transformation that maps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r>
                      <a:rPr lang="en-GB" sz="1200" b="0" i="1" smtClean="0">
                        <a:latin typeface="Cambria Math"/>
                      </a:rPr>
                      <m:t>𝑠𝑖𝑛𝑥</m:t>
                    </m:r>
                  </m:oMath>
                </a14:m>
                <a:r>
                  <a:rPr lang="en-GB" sz="1200" dirty="0" smtClean="0"/>
                  <a:t> to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r>
                      <a:rPr lang="en-GB" sz="1200" b="0" i="1" smtClean="0">
                        <a:latin typeface="Cambria Math"/>
                      </a:rPr>
                      <m:t>𝑐𝑜𝑠𝑥</m:t>
                    </m:r>
                  </m:oMath>
                </a14:m>
                <a:r>
                  <a:rPr lang="en-GB" sz="1200" b="0" i="1" dirty="0" smtClean="0">
                    <a:latin typeface="Cambria Math"/>
                  </a:rPr>
                  <a:t>. </a:t>
                </a:r>
              </a:p>
              <a:p>
                <a:pPr marL="228600" indent="-228600">
                  <a:buAutoNum type="arabicPeriod"/>
                </a:pPr>
                <a:endParaRPr lang="en-GB" sz="1200" b="0" i="1" dirty="0" smtClean="0">
                  <a:latin typeface="Cambria Math"/>
                </a:endParaRPr>
              </a:p>
              <a:p>
                <a:pPr marL="228600" indent="-228600">
                  <a:buAutoNum type="arabicPeriod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 smtClean="0"/>
                  <a:t>. </a:t>
                </a:r>
                <a14:m>
                  <m:oMath xmlns:m="http://schemas.openxmlformats.org/officeDocument/2006/math">
                    <m:r>
                      <a:rPr lang="en-GB" sz="1200" b="0" i="1" dirty="0" smtClean="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GB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2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2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200" b="0" i="1" dirty="0" smtClean="0">
                        <a:latin typeface="Cambria Math"/>
                      </a:rPr>
                      <m:t>+5</m:t>
                    </m:r>
                    <m:r>
                      <a:rPr lang="en-GB" sz="1200" b="0" i="1" dirty="0" smtClean="0">
                        <a:latin typeface="Cambria Math"/>
                      </a:rPr>
                      <m:t>𝑥</m:t>
                    </m:r>
                    <m:r>
                      <a:rPr lang="en-GB" sz="1200" b="0" i="1" dirty="0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GB" sz="1200" dirty="0" smtClean="0"/>
                  <a:t>. Describe the transformation that maps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GB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200" dirty="0" smtClean="0"/>
                  <a:t> to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GB" sz="12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i="1" dirty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GB" sz="1200" dirty="0" smtClean="0"/>
              </a:p>
              <a:p>
                <a:pPr marL="228600" indent="-228600">
                  <a:buAutoNum type="arabicPeriod"/>
                </a:pPr>
                <a:endParaRPr lang="en-GB" sz="1200" dirty="0"/>
              </a:p>
              <a:p>
                <a:pPr marL="228600" indent="-228600">
                  <a:buAutoNum type="arabicPeriod"/>
                </a:pPr>
                <a:endParaRPr lang="en-GB" sz="1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068960"/>
                <a:ext cx="2520280" cy="338592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3275856" y="1135981"/>
                <a:ext cx="25922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Sound waves are similar to sine and cosine graphs. If a sound created the function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, find out what effect on the sound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𝑎𝑓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 &amp;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𝑎𝑥</m:t>
                        </m:r>
                      </m:e>
                    </m:d>
                  </m:oMath>
                </a14:m>
                <a:r>
                  <a:rPr lang="en-GB" sz="1200" dirty="0" smtClean="0"/>
                  <a:t> has.</a:t>
                </a:r>
              </a:p>
              <a:p>
                <a:r>
                  <a:rPr lang="en-GB" sz="1200" dirty="0" smtClean="0"/>
                  <a:t>Find out how noise cancellation works in terms of transformations.</a:t>
                </a:r>
                <a:endParaRPr lang="en-GB" sz="1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135981"/>
                <a:ext cx="2592288" cy="1200329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699791" y="321297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5.</a:t>
            </a:r>
            <a:endParaRPr lang="en-GB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32" t="22487" r="40038" b="47904"/>
          <a:stretch/>
        </p:blipFill>
        <p:spPr bwMode="auto">
          <a:xfrm>
            <a:off x="3023828" y="3090922"/>
            <a:ext cx="2736304" cy="216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2915815" y="5256868"/>
                <a:ext cx="2736305" cy="893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Let f(x) be shown in figure 3. Sketch the graphs and label the transformations of the coordinates from figure 3:</a:t>
                </a:r>
              </a:p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0.5</m:t>
                    </m:r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	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	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(2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+1)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5256868"/>
                <a:ext cx="2736305" cy="893321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6372200" y="3090922"/>
                <a:ext cx="2448272" cy="3124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1. Describe how to sketch the graph of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b="0" i="1" smtClean="0">
                        <a:latin typeface="Cambria Math"/>
                      </a:rPr>
                      <m:t>=−2</m:t>
                    </m:r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</a:rPr>
                          <m:t>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GB" sz="1200" dirty="0" smtClean="0"/>
                  <a:t>.</a:t>
                </a:r>
              </a:p>
              <a:p>
                <a:endParaRPr lang="en-GB" sz="1200" dirty="0"/>
              </a:p>
              <a:p>
                <a:r>
                  <a:rPr lang="en-GB" sz="1200" dirty="0" smtClean="0"/>
                  <a:t>2. </a:t>
                </a:r>
                <a:r>
                  <a:rPr lang="en-GB" sz="1200" dirty="0"/>
                  <a:t>Starting with a </a:t>
                </a:r>
                <a:r>
                  <a:rPr lang="en-GB" sz="1200" dirty="0" smtClean="0"/>
                  <a:t>graph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𝑦</m:t>
                    </m:r>
                    <m:r>
                      <a:rPr lang="en-GB" sz="1200" b="0" i="1" smtClean="0">
                        <a:latin typeface="Cambria Math"/>
                      </a:rPr>
                      <m:t>=</m:t>
                    </m:r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/>
                  <a:t>, if we shift it to the left by 3 and then stretch it horizontally by 2, what graph do we end up with</a:t>
                </a:r>
                <a:r>
                  <a:rPr lang="en-GB" sz="1200" dirty="0" smtClean="0"/>
                  <a:t>?</a:t>
                </a:r>
              </a:p>
              <a:p>
                <a:endParaRPr lang="en-GB" sz="1200" dirty="0"/>
              </a:p>
              <a:p>
                <a:r>
                  <a:rPr lang="en-GB" sz="1200" dirty="0" smtClean="0"/>
                  <a:t>3. With the same graph, what do we end up with if stretch horizontally by 2 first, then shift to the left by 3?</a:t>
                </a:r>
              </a:p>
              <a:p>
                <a:endParaRPr lang="en-GB" sz="1200" dirty="0"/>
              </a:p>
              <a:p>
                <a:r>
                  <a:rPr lang="en-GB" sz="1200" dirty="0" smtClean="0"/>
                  <a:t>4. If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200" dirty="0" smtClean="0"/>
                  <a:t>. What other transformation transforms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 in the same way that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−</m:t>
                    </m:r>
                    <m:r>
                      <a:rPr lang="en-GB" sz="1200" b="0" i="1" smtClean="0">
                        <a:latin typeface="Cambria Math"/>
                      </a:rPr>
                      <m:t>𝑓</m:t>
                    </m:r>
                    <m:r>
                      <a:rPr lang="en-GB" sz="1200" b="0" i="1" smtClean="0">
                        <a:latin typeface="Cambria Math"/>
                      </a:rPr>
                      <m:t>(</m:t>
                    </m:r>
                    <m:r>
                      <a:rPr lang="en-GB" sz="1200" b="0" i="1" smtClean="0">
                        <a:latin typeface="Cambria Math"/>
                      </a:rPr>
                      <m:t>𝑥</m:t>
                    </m:r>
                    <m:r>
                      <a:rPr lang="en-GB" sz="1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200" dirty="0" smtClean="0"/>
                  <a:t> does?</a:t>
                </a:r>
                <a:endParaRPr lang="en-GB" sz="1200" dirty="0"/>
              </a:p>
              <a:p>
                <a:endParaRPr lang="en-GB" sz="1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090922"/>
                <a:ext cx="2448272" cy="312412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r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93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Morrison</dc:creator>
  <cp:lastModifiedBy>Joanne Morgan</cp:lastModifiedBy>
  <cp:revision>11</cp:revision>
  <dcterms:created xsi:type="dcterms:W3CDTF">2015-03-03T20:36:59Z</dcterms:created>
  <dcterms:modified xsi:type="dcterms:W3CDTF">2015-11-29T15:29:46Z</dcterms:modified>
</cp:coreProperties>
</file>