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40A3E-5360-4CCA-92A8-BF3B9EFC3398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53AA2-74AD-4B6A-92EC-4216A8DE89A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56986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62806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56378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79512" y="692696"/>
            <a:ext cx="2736304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2987824" y="692696"/>
            <a:ext cx="2808312" cy="15841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5868144" y="692696"/>
            <a:ext cx="3096344" cy="1612113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179512" y="2420888"/>
            <a:ext cx="5616624" cy="4248472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5868144" y="2434673"/>
            <a:ext cx="3096344" cy="4248472"/>
          </a:xfrm>
          <a:prstGeom prst="roundRect">
            <a:avLst>
              <a:gd name="adj" fmla="val 982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214993" y="692696"/>
            <a:ext cx="14766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Literacy</a:t>
            </a:r>
            <a:endParaRPr lang="en-GB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90378" y="692696"/>
            <a:ext cx="15536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Research</a:t>
            </a:r>
            <a:endParaRPr lang="en-GB" sz="20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13314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6134433" y="2468412"/>
            <a:ext cx="360040" cy="36004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5949674" y="692696"/>
            <a:ext cx="13292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Memory</a:t>
            </a:r>
            <a:endParaRPr lang="en-GB" sz="20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94473" y="2428342"/>
            <a:ext cx="17139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Challenge</a:t>
            </a:r>
            <a:endParaRPr lang="en-US" sz="20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2143" y="2492896"/>
            <a:ext cx="9412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Skill</a:t>
            </a:r>
            <a:endParaRPr lang="en-GB" sz="20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25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8172400" y="2448377"/>
            <a:ext cx="360040" cy="36004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214993" y="1149231"/>
            <a:ext cx="2628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200" dirty="0" smtClean="0">
                <a:latin typeface="Comic Sans MS" panose="030F0702030302020204" pitchFamily="66" charset="0"/>
              </a:rPr>
              <a:t>Explain how you would help someone to understand what can be said to be different between a temperature of minus 3°C (-3°C) and the number negative 3 ( </a:t>
            </a:r>
            <a:r>
              <a:rPr lang="en-GB" sz="1600" baseline="30000" dirty="0" smtClean="0">
                <a:latin typeface="Comic Sans MS" panose="030F0702030302020204" pitchFamily="66" charset="0"/>
              </a:rPr>
              <a:t>-</a:t>
            </a:r>
            <a:r>
              <a:rPr lang="en-GB" sz="1200" dirty="0" smtClean="0">
                <a:latin typeface="Comic Sans MS" panose="030F0702030302020204" pitchFamily="66" charset="0"/>
              </a:rPr>
              <a:t>3 ).</a:t>
            </a:r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03848" y="1107876"/>
            <a:ext cx="25202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Is zero a positive or a negative number?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Is it possible to square root a negative number?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49674" y="1052736"/>
            <a:ext cx="29428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Learn the negative six times tables so you can remember calculations such as -6 x 5 = -30 and -30 ÷ 6 = -5 with confidence</a:t>
            </a:r>
            <a:endParaRPr lang="en-GB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188760" y="2996952"/>
            <a:ext cx="560737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200" dirty="0" smtClean="0">
                <a:latin typeface="Comic Sans MS" panose="030F0702030302020204" pitchFamily="66" charset="0"/>
              </a:rPr>
              <a:t> 1. Evaluate the following without using a calculator </a:t>
            </a:r>
          </a:p>
          <a:p>
            <a:pPr lvl="0"/>
            <a:r>
              <a:rPr lang="en-GB" sz="1200" dirty="0">
                <a:latin typeface="Comic Sans MS" panose="030F0702030302020204" pitchFamily="66" charset="0"/>
              </a:rPr>
              <a:t> </a:t>
            </a:r>
            <a:r>
              <a:rPr lang="en-GB" sz="1200" dirty="0" smtClean="0">
                <a:latin typeface="Comic Sans MS" panose="030F0702030302020204" pitchFamily="66" charset="0"/>
              </a:rPr>
              <a:t>   a)  -6 + - 9     b)  2 + - 7       c)  5 - </a:t>
            </a:r>
            <a:r>
              <a:rPr lang="en-GB" sz="1200" dirty="0">
                <a:latin typeface="Comic Sans MS" panose="030F0702030302020204" pitchFamily="66" charset="0"/>
              </a:rPr>
              <a:t>- 8  </a:t>
            </a:r>
            <a:r>
              <a:rPr lang="en-GB" sz="1200" dirty="0" smtClean="0">
                <a:latin typeface="Comic Sans MS" panose="030F0702030302020204" pitchFamily="66" charset="0"/>
              </a:rPr>
              <a:t> d)  </a:t>
            </a:r>
            <a:r>
              <a:rPr lang="en-GB" sz="1200" dirty="0">
                <a:latin typeface="Comic Sans MS" panose="030F0702030302020204" pitchFamily="66" charset="0"/>
              </a:rPr>
              <a:t>(-5)</a:t>
            </a:r>
            <a:r>
              <a:rPr lang="en-GB" sz="1200" baseline="30000" dirty="0">
                <a:latin typeface="Comic Sans MS" panose="030F0702030302020204" pitchFamily="66" charset="0"/>
              </a:rPr>
              <a:t>2</a:t>
            </a:r>
            <a:r>
              <a:rPr lang="en-GB" sz="1200" dirty="0">
                <a:latin typeface="Comic Sans MS" panose="030F0702030302020204" pitchFamily="66" charset="0"/>
              </a:rPr>
              <a:t> </a:t>
            </a:r>
            <a:r>
              <a:rPr lang="en-GB" sz="1200" dirty="0" smtClean="0">
                <a:latin typeface="Comic Sans MS" panose="030F0702030302020204" pitchFamily="66" charset="0"/>
              </a:rPr>
              <a:t> e) -8 - - 4     f)  -72 ÷ 9</a:t>
            </a:r>
          </a:p>
          <a:p>
            <a:pPr lvl="0"/>
            <a:r>
              <a:rPr lang="en-GB" sz="1200" dirty="0">
                <a:latin typeface="Comic Sans MS" panose="030F0702030302020204" pitchFamily="66" charset="0"/>
              </a:rPr>
              <a:t> </a:t>
            </a:r>
            <a:r>
              <a:rPr lang="en-GB" sz="1200" dirty="0" smtClean="0">
                <a:latin typeface="Comic Sans MS" panose="030F0702030302020204" pitchFamily="66" charset="0"/>
              </a:rPr>
              <a:t>   g)   8 × (-3.25)    h)  -6.4 ÷ 8    </a:t>
            </a:r>
            <a:r>
              <a:rPr lang="en-GB" sz="1200" dirty="0" err="1" smtClean="0">
                <a:latin typeface="Comic Sans MS" panose="030F0702030302020204" pitchFamily="66" charset="0"/>
              </a:rPr>
              <a:t>i</a:t>
            </a:r>
            <a:r>
              <a:rPr lang="en-GB" sz="1200" dirty="0" smtClean="0">
                <a:latin typeface="Comic Sans MS" panose="030F0702030302020204" pitchFamily="66" charset="0"/>
              </a:rPr>
              <a:t>)  -7 – (+26)    j)  -7 × -3     k)  (-4)</a:t>
            </a:r>
            <a:r>
              <a:rPr lang="en-GB" sz="1200" baseline="30000" dirty="0" smtClean="0">
                <a:latin typeface="Comic Sans MS" panose="030F0702030302020204" pitchFamily="66" charset="0"/>
              </a:rPr>
              <a:t>3</a:t>
            </a:r>
            <a:endParaRPr lang="en-GB" sz="1200" dirty="0" smtClean="0">
              <a:latin typeface="Comic Sans MS" panose="030F0702030302020204" pitchFamily="66" charset="0"/>
            </a:endParaRPr>
          </a:p>
          <a:p>
            <a:pPr lvl="0"/>
            <a:endParaRPr lang="en-GB" sz="1200" dirty="0">
              <a:latin typeface="Comic Sans MS" panose="030F0702030302020204" pitchFamily="66" charset="0"/>
            </a:endParaRPr>
          </a:p>
          <a:p>
            <a:pPr marL="228600" lvl="0" indent="-228600">
              <a:buAutoNum type="arabicPeriod" startAt="2"/>
            </a:pPr>
            <a:r>
              <a:rPr lang="en-GB" sz="1200" dirty="0" smtClean="0">
                <a:latin typeface="Comic Sans MS" panose="030F0702030302020204" pitchFamily="66" charset="0"/>
              </a:rPr>
              <a:t>Two numbers sum to -8 and multiply to make -20, what are the two   numbers?</a:t>
            </a:r>
          </a:p>
          <a:p>
            <a:pPr lvl="0"/>
            <a:endParaRPr lang="en-GB" sz="1200" dirty="0">
              <a:latin typeface="Comic Sans MS" panose="030F0702030302020204" pitchFamily="66" charset="0"/>
            </a:endParaRPr>
          </a:p>
          <a:p>
            <a:pPr marL="228600" lvl="0" indent="-228600">
              <a:buAutoNum type="arabicPeriod" startAt="3"/>
            </a:pPr>
            <a:r>
              <a:rPr lang="en-GB" sz="1200" dirty="0" smtClean="0">
                <a:latin typeface="Comic Sans MS" panose="030F0702030302020204" pitchFamily="66" charset="0"/>
              </a:rPr>
              <a:t>Five numbers have a mean average of 6 and a median of 4, two of the numbers are negative.  What could the five numbers be?</a:t>
            </a:r>
          </a:p>
          <a:p>
            <a:pPr lvl="0"/>
            <a:endParaRPr lang="en-GB" sz="1200" dirty="0">
              <a:latin typeface="Comic Sans MS" panose="030F0702030302020204" pitchFamily="66" charset="0"/>
            </a:endParaRPr>
          </a:p>
          <a:p>
            <a:pPr lvl="0"/>
            <a:r>
              <a:rPr lang="en-GB" sz="1200" dirty="0" smtClean="0">
                <a:latin typeface="Comic Sans MS" panose="030F0702030302020204" pitchFamily="66" charset="0"/>
              </a:rPr>
              <a:t>4</a:t>
            </a:r>
            <a:r>
              <a:rPr lang="en-GB" sz="1200" dirty="0">
                <a:latin typeface="Comic Sans MS" panose="030F0702030302020204" pitchFamily="66" charset="0"/>
              </a:rPr>
              <a:t>. </a:t>
            </a:r>
            <a:r>
              <a:rPr lang="en-GB" sz="1200" dirty="0" smtClean="0">
                <a:latin typeface="Comic Sans MS" panose="030F0702030302020204" pitchFamily="66" charset="0"/>
              </a:rPr>
              <a:t>a</a:t>
            </a:r>
            <a:r>
              <a:rPr lang="en-GB" sz="1200" dirty="0">
                <a:latin typeface="Comic Sans MS" panose="030F0702030302020204" pitchFamily="66" charset="0"/>
              </a:rPr>
              <a:t>)  The temperature is 4˚C.  It rises by 5˚C.  What is the new </a:t>
            </a:r>
            <a:endParaRPr lang="en-GB" sz="1200" dirty="0" smtClean="0">
              <a:latin typeface="Comic Sans MS" panose="030F0702030302020204" pitchFamily="66" charset="0"/>
            </a:endParaRPr>
          </a:p>
          <a:p>
            <a:pPr lvl="0"/>
            <a:r>
              <a:rPr lang="en-GB" sz="1200" dirty="0">
                <a:latin typeface="Comic Sans MS" panose="030F0702030302020204" pitchFamily="66" charset="0"/>
              </a:rPr>
              <a:t> </a:t>
            </a:r>
            <a:r>
              <a:rPr lang="en-GB" sz="1200" dirty="0" smtClean="0">
                <a:latin typeface="Comic Sans MS" panose="030F0702030302020204" pitchFamily="66" charset="0"/>
              </a:rPr>
              <a:t>        temperature?</a:t>
            </a:r>
          </a:p>
          <a:p>
            <a:pPr lvl="0"/>
            <a:r>
              <a:rPr lang="en-GB" sz="1200" dirty="0">
                <a:latin typeface="Comic Sans MS" panose="030F0702030302020204" pitchFamily="66" charset="0"/>
              </a:rPr>
              <a:t> </a:t>
            </a:r>
            <a:r>
              <a:rPr lang="en-GB" sz="1200" dirty="0" smtClean="0">
                <a:latin typeface="Comic Sans MS" panose="030F0702030302020204" pitchFamily="66" charset="0"/>
              </a:rPr>
              <a:t>   b</a:t>
            </a:r>
            <a:r>
              <a:rPr lang="en-GB" sz="1200" dirty="0">
                <a:latin typeface="Comic Sans MS" panose="030F0702030302020204" pitchFamily="66" charset="0"/>
              </a:rPr>
              <a:t>)  The temperature is -2˚C.  It rises by 6˚C.  What is the new </a:t>
            </a:r>
            <a:endParaRPr lang="en-GB" sz="1200" dirty="0" smtClean="0">
              <a:latin typeface="Comic Sans MS" panose="030F0702030302020204" pitchFamily="66" charset="0"/>
            </a:endParaRPr>
          </a:p>
          <a:p>
            <a:pPr lvl="0"/>
            <a:r>
              <a:rPr lang="en-GB" sz="1200" dirty="0">
                <a:latin typeface="Comic Sans MS" panose="030F0702030302020204" pitchFamily="66" charset="0"/>
              </a:rPr>
              <a:t> </a:t>
            </a:r>
            <a:r>
              <a:rPr lang="en-GB" sz="1200" dirty="0" smtClean="0">
                <a:latin typeface="Comic Sans MS" panose="030F0702030302020204" pitchFamily="66" charset="0"/>
              </a:rPr>
              <a:t>         temperature?</a:t>
            </a:r>
          </a:p>
          <a:p>
            <a:pPr lvl="0"/>
            <a:r>
              <a:rPr lang="en-GB" sz="1200" dirty="0">
                <a:latin typeface="Comic Sans MS" panose="030F0702030302020204" pitchFamily="66" charset="0"/>
              </a:rPr>
              <a:t> </a:t>
            </a:r>
            <a:r>
              <a:rPr lang="en-GB" sz="1200" dirty="0" smtClean="0">
                <a:latin typeface="Comic Sans MS" panose="030F0702030302020204" pitchFamily="66" charset="0"/>
              </a:rPr>
              <a:t>   c</a:t>
            </a:r>
            <a:r>
              <a:rPr lang="en-GB" sz="1200" dirty="0">
                <a:latin typeface="Comic Sans MS" panose="030F0702030302020204" pitchFamily="66" charset="0"/>
              </a:rPr>
              <a:t>)  The temperature was 12˚C and is now -3˚C.  What is difference </a:t>
            </a:r>
            <a:endParaRPr lang="en-GB" sz="1200" dirty="0" smtClean="0">
              <a:latin typeface="Comic Sans MS" panose="030F0702030302020204" pitchFamily="66" charset="0"/>
            </a:endParaRPr>
          </a:p>
          <a:p>
            <a:pPr lvl="0"/>
            <a:r>
              <a:rPr lang="en-GB" sz="1200" dirty="0">
                <a:latin typeface="Comic Sans MS" panose="030F0702030302020204" pitchFamily="66" charset="0"/>
              </a:rPr>
              <a:t> </a:t>
            </a:r>
            <a:r>
              <a:rPr lang="en-GB" sz="1200" dirty="0" smtClean="0">
                <a:latin typeface="Comic Sans MS" panose="030F0702030302020204" pitchFamily="66" charset="0"/>
              </a:rPr>
              <a:t>        between </a:t>
            </a:r>
            <a:r>
              <a:rPr lang="en-GB" sz="1200" dirty="0">
                <a:latin typeface="Comic Sans MS" panose="030F0702030302020204" pitchFamily="66" charset="0"/>
              </a:rPr>
              <a:t>these two temperatures</a:t>
            </a:r>
            <a:r>
              <a:rPr lang="en-GB" sz="1200" dirty="0" smtClean="0">
                <a:latin typeface="Comic Sans MS" panose="030F0702030302020204" pitchFamily="66" charset="0"/>
              </a:rPr>
              <a:t>?</a:t>
            </a:r>
          </a:p>
          <a:p>
            <a:pPr lvl="0"/>
            <a:endParaRPr lang="en-GB" sz="1200" dirty="0">
              <a:latin typeface="Comic Sans MS" panose="030F0702030302020204" pitchFamily="66" charset="0"/>
            </a:endParaRPr>
          </a:p>
          <a:p>
            <a:pPr lvl="0"/>
            <a:endParaRPr lang="en-GB" sz="1200" dirty="0">
              <a:latin typeface="Comic Sans MS" panose="030F0702030302020204" pitchFamily="66" charset="0"/>
            </a:endParaRPr>
          </a:p>
          <a:p>
            <a:pPr lvl="0"/>
            <a:endParaRPr lang="en-GB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1547664" y="159763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Working with directed number and negative numbers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24" name="Picture 23" descr="log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08404" y="95717"/>
            <a:ext cx="457835" cy="563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984" y="65591"/>
            <a:ext cx="609600" cy="560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868144" y="2846947"/>
            <a:ext cx="309634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anose="030F0702030302020204" pitchFamily="66" charset="0"/>
              </a:rPr>
              <a:t>Q1. </a:t>
            </a:r>
          </a:p>
          <a:p>
            <a:endParaRPr lang="en-GB" sz="500" dirty="0" smtClean="0">
              <a:latin typeface="Comic Sans MS" panose="030F0702030302020204" pitchFamily="66" charset="0"/>
            </a:endParaRPr>
          </a:p>
          <a:p>
            <a:r>
              <a:rPr lang="en-GB" sz="1200" dirty="0" smtClean="0">
                <a:latin typeface="Comic Sans MS" panose="030F0702030302020204" pitchFamily="66" charset="0"/>
              </a:rPr>
              <a:t>The formula for calculating the terminal velocity, v, of a body after an initial velocity, u, an acceleration, a, and after a given time, t, is v = u + at</a:t>
            </a:r>
          </a:p>
          <a:p>
            <a:endParaRPr lang="en-GB" sz="900" dirty="0">
              <a:latin typeface="Comic Sans MS" panose="030F0702030302020204" pitchFamily="66" charset="0"/>
            </a:endParaRPr>
          </a:p>
          <a:p>
            <a:r>
              <a:rPr lang="en-GB" sz="1200" dirty="0" smtClean="0">
                <a:latin typeface="Comic Sans MS" panose="030F0702030302020204" pitchFamily="66" charset="0"/>
              </a:rPr>
              <a:t>A car had an initial velocity of 28 m/s, over a time of 5 seconds the mean average rate of acceleration was -3m/s</a:t>
            </a:r>
            <a:r>
              <a:rPr lang="en-GB" sz="1200" baseline="30000" dirty="0" smtClean="0">
                <a:latin typeface="Comic Sans MS" panose="030F0702030302020204" pitchFamily="66" charset="0"/>
              </a:rPr>
              <a:t>2</a:t>
            </a:r>
          </a:p>
          <a:p>
            <a:endParaRPr lang="en-GB" sz="1200" baseline="30000" dirty="0" smtClean="0">
              <a:latin typeface="Comic Sans MS" panose="030F0702030302020204" pitchFamily="66" charset="0"/>
            </a:endParaRPr>
          </a:p>
          <a:p>
            <a:r>
              <a:rPr lang="en-GB" sz="1200" dirty="0" smtClean="0">
                <a:latin typeface="Comic Sans MS" panose="030F0702030302020204" pitchFamily="66" charset="0"/>
              </a:rPr>
              <a:t>What is the terminal velocity of this car after the five seconds?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200" dirty="0" smtClean="0">
                <a:latin typeface="Comic Sans MS" panose="030F0702030302020204" pitchFamily="66" charset="0"/>
              </a:rPr>
              <a:t>Q2. </a:t>
            </a:r>
          </a:p>
          <a:p>
            <a:endParaRPr lang="en-GB" sz="500" dirty="0">
              <a:latin typeface="Comic Sans MS" panose="030F0702030302020204" pitchFamily="66" charset="0"/>
            </a:endParaRPr>
          </a:p>
          <a:p>
            <a:r>
              <a:rPr lang="en-GB" sz="1200" dirty="0" smtClean="0">
                <a:latin typeface="Comic Sans MS" panose="030F0702030302020204" pitchFamily="66" charset="0"/>
              </a:rPr>
              <a:t>Find out about another formula used in another subject area that could need negative values to be substituted into it.  Show an example of the formula being used with a negative value for one of the variables.     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Title:-</a:t>
            </a:r>
            <a:r>
              <a:rPr lang="en-GB" u="sng" dirty="0" smtClean="0">
                <a:latin typeface="Comic Sans MS" pitchFamily="66" charset="0"/>
              </a:rPr>
              <a:t>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1886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Set on</a:t>
            </a:r>
            <a:r>
              <a:rPr lang="en-GB" u="sng" dirty="0" smtClean="0">
                <a:latin typeface="Comic Sans MS" pitchFamily="66" charset="0"/>
              </a:rPr>
              <a:t>	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128" y="188640"/>
            <a:ext cx="341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Due on</a:t>
            </a:r>
            <a:r>
              <a:rPr lang="en-GB" u="sng" dirty="0" smtClean="0">
                <a:latin typeface="Comic Sans MS" pitchFamily="66" charset="0"/>
              </a:rPr>
              <a:t>	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9512" y="692696"/>
            <a:ext cx="2736304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2987824" y="692696"/>
            <a:ext cx="2808312" cy="15841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5868144" y="692696"/>
            <a:ext cx="3096344" cy="1584176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179512" y="2420888"/>
            <a:ext cx="5616624" cy="4248472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5868144" y="2420888"/>
            <a:ext cx="3096344" cy="4248472"/>
          </a:xfrm>
          <a:prstGeom prst="roundRect">
            <a:avLst>
              <a:gd name="adj" fmla="val 982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214993" y="692696"/>
            <a:ext cx="14766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Literacy</a:t>
            </a:r>
            <a:endParaRPr lang="en-GB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90378" y="692696"/>
            <a:ext cx="15536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Research</a:t>
            </a:r>
            <a:endParaRPr lang="en-GB" sz="20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13314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6156176" y="2492896"/>
            <a:ext cx="360040" cy="36004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5949674" y="692696"/>
            <a:ext cx="13292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Memory</a:t>
            </a:r>
            <a:endParaRPr lang="en-GB" sz="20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44208" y="2492896"/>
            <a:ext cx="17139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Challenge</a:t>
            </a:r>
            <a:endParaRPr lang="en-US" sz="20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2143" y="2492896"/>
            <a:ext cx="9412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Skill</a:t>
            </a:r>
            <a:endParaRPr lang="en-GB" sz="20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25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8028384" y="2492896"/>
            <a:ext cx="360040" cy="360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430</Words>
  <Application>Microsoft Office PowerPoint</Application>
  <PresentationFormat>On-screen Show (4:3)</PresentationFormat>
  <Paragraphs>47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Pye - Head of Mathematics</dc:creator>
  <cp:lastModifiedBy>Joanne Morgan</cp:lastModifiedBy>
  <cp:revision>13</cp:revision>
  <dcterms:created xsi:type="dcterms:W3CDTF">2015-07-15T07:44:14Z</dcterms:created>
  <dcterms:modified xsi:type="dcterms:W3CDTF">2015-08-27T16:50:05Z</dcterms:modified>
</cp:coreProperties>
</file>