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8033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2865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204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9515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6228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05/06/2016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4325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05/06/2016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5967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05/06/2016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4290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05/06/2016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6636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05/06/2016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3976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05/06/2016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20909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4173B-487A-48FB-BA2A-14FB39AE6353}" type="datetimeFigureOut">
              <a:rPr lang="en-GB" smtClean="0"/>
              <a:pPr/>
              <a:t>05/06/2016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7902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620688"/>
            <a:ext cx="2736304" cy="1656184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3203848" y="620688"/>
            <a:ext cx="2736304" cy="1656184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6228184" y="620688"/>
            <a:ext cx="2736304" cy="16561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7504" y="2429272"/>
            <a:ext cx="5832648" cy="41680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6228184" y="2429272"/>
            <a:ext cx="2736304" cy="4168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87432" y="548680"/>
            <a:ext cx="177644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Literacy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9476" y="2348880"/>
            <a:ext cx="29887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Skills Practice</a:t>
            </a:r>
            <a:endParaRPr lang="en-US" sz="3200" b="1" cap="all" spc="0" dirty="0">
              <a:ln w="90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55529" y="2348880"/>
            <a:ext cx="16816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Stretch</a:t>
            </a:r>
            <a:endParaRPr lang="en-US" sz="3200" b="1" cap="all" spc="0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87882" y="539969"/>
            <a:ext cx="18169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Memory</a:t>
            </a:r>
            <a:endParaRPr lang="en-US" sz="3200" b="1" cap="all" spc="0" dirty="0">
              <a:ln w="9000" cmpd="sng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94424" y="551206"/>
            <a:ext cx="19551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Research</a:t>
            </a:r>
            <a:endParaRPr lang="en-US" sz="32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2561" y="0"/>
            <a:ext cx="70912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Direct &amp; Inverse proportion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3848" y="1135981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If the circumference of a circle is directly proportional to the diameter. </a:t>
            </a:r>
            <a:r>
              <a:rPr lang="en-GB" sz="1200" b="1" dirty="0" smtClean="0"/>
              <a:t>What</a:t>
            </a:r>
            <a:r>
              <a:rPr lang="en-GB" sz="1200" dirty="0" smtClean="0"/>
              <a:t> is the constant of proportionality?</a:t>
            </a:r>
          </a:p>
          <a:p>
            <a:r>
              <a:rPr lang="en-GB" sz="1200" b="1" dirty="0" smtClean="0"/>
              <a:t>Who</a:t>
            </a:r>
            <a:r>
              <a:rPr lang="en-GB" sz="1200" dirty="0" smtClean="0"/>
              <a:t> were the first people to use this constant?</a:t>
            </a:r>
            <a:endParaRPr lang="en-GB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228184" y="1135981"/>
            <a:ext cx="13681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If a is directly proportional to b then</a:t>
            </a:r>
          </a:p>
          <a:p>
            <a:pPr algn="ctr"/>
            <a:r>
              <a:rPr lang="en-GB" sz="1100" dirty="0"/>
              <a:t>a</a:t>
            </a:r>
            <a:r>
              <a:rPr lang="en-GB" sz="1100" dirty="0" smtClean="0"/>
              <a:t> ∝ b</a:t>
            </a:r>
          </a:p>
          <a:p>
            <a:pPr algn="ctr"/>
            <a:r>
              <a:rPr lang="en-GB" sz="1100" dirty="0" smtClean="0"/>
              <a:t>a = kb</a:t>
            </a:r>
          </a:p>
          <a:p>
            <a:pPr algn="ctr"/>
            <a:r>
              <a:rPr lang="en-GB" sz="1100" dirty="0" smtClean="0"/>
              <a:t>For some constant k</a:t>
            </a:r>
            <a:endParaRPr lang="en-GB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7596336" y="1124744"/>
            <a:ext cx="13681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If x is </a:t>
            </a:r>
            <a:r>
              <a:rPr lang="en-GB" sz="1100" dirty="0" smtClean="0"/>
              <a:t>inversely </a:t>
            </a:r>
            <a:r>
              <a:rPr lang="en-GB" sz="1100" dirty="0" smtClean="0"/>
              <a:t>proportional to y then</a:t>
            </a:r>
          </a:p>
          <a:p>
            <a:pPr algn="ctr"/>
            <a:r>
              <a:rPr lang="en-GB" sz="1100" dirty="0" smtClean="0"/>
              <a:t>x ∝ 1/y</a:t>
            </a:r>
          </a:p>
          <a:p>
            <a:pPr algn="ctr"/>
            <a:r>
              <a:rPr lang="en-GB" sz="1100" dirty="0"/>
              <a:t>x</a:t>
            </a:r>
            <a:r>
              <a:rPr lang="en-GB" sz="1100" dirty="0" smtClean="0"/>
              <a:t> = c/y</a:t>
            </a:r>
          </a:p>
          <a:p>
            <a:pPr algn="ctr"/>
            <a:r>
              <a:rPr lang="en-GB" sz="1100" dirty="0" smtClean="0"/>
              <a:t>For some constant c</a:t>
            </a:r>
            <a:endParaRPr lang="en-GB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251520" y="1135981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∝ is a symbol that is short for ‘is proportional to’.</a:t>
            </a:r>
          </a:p>
          <a:p>
            <a:r>
              <a:rPr lang="en-GB" sz="1100" b="1" dirty="0" smtClean="0"/>
              <a:t>Write</a:t>
            </a:r>
            <a:r>
              <a:rPr lang="en-GB" sz="1100" dirty="0" smtClean="0"/>
              <a:t> down the longer meanings to 5 other mathematical symbols.</a:t>
            </a:r>
            <a:endParaRPr lang="en-GB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251520" y="2996952"/>
            <a:ext cx="554461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GB" sz="1100" dirty="0" smtClean="0"/>
              <a:t>P is directly proportional to Q. When P is 5, Q is 15. Write a formula for P in terms of Q.</a:t>
            </a:r>
          </a:p>
          <a:p>
            <a:pPr marL="228600" indent="-228600">
              <a:buAutoNum type="arabicPeriod"/>
            </a:pPr>
            <a:r>
              <a:rPr lang="en-GB" sz="1100" dirty="0" smtClean="0"/>
              <a:t>If P is 7, what is Q?</a:t>
            </a:r>
          </a:p>
          <a:p>
            <a:pPr marL="228600" indent="-228600">
              <a:buAutoNum type="arabicPeriod"/>
            </a:pPr>
            <a:r>
              <a:rPr lang="en-GB" sz="1100" dirty="0" smtClean="0"/>
              <a:t>If Q is 10, what is P?</a:t>
            </a:r>
          </a:p>
          <a:p>
            <a:pPr marL="228600" indent="-228600">
              <a:buAutoNum type="arabicPeriod"/>
            </a:pPr>
            <a:endParaRPr lang="en-GB" sz="1100" dirty="0"/>
          </a:p>
          <a:p>
            <a:pPr marL="228600" indent="-228600">
              <a:buAutoNum type="arabicPeriod"/>
            </a:pPr>
            <a:r>
              <a:rPr lang="en-GB" sz="1100" dirty="0" smtClean="0"/>
              <a:t>The number of friends (F) at a party, is inversely proportional to the number of slices of cake (S) each receives. 12 Friends are there and they get 4 slices each. Write a formula for F in terms of S.</a:t>
            </a:r>
          </a:p>
          <a:p>
            <a:pPr marL="228600" indent="-228600">
              <a:buAutoNum type="arabicPeriod"/>
            </a:pPr>
            <a:r>
              <a:rPr lang="en-GB" sz="1100" dirty="0" smtClean="0"/>
              <a:t>If only 8 friends turn up, how many slices do they get each?</a:t>
            </a:r>
          </a:p>
          <a:p>
            <a:pPr marL="228600" indent="-228600">
              <a:buAutoNum type="arabicPeriod"/>
            </a:pPr>
            <a:r>
              <a:rPr lang="en-GB" sz="1100" dirty="0" smtClean="0"/>
              <a:t>If 10 friends turn up, how many slices do they get each?</a:t>
            </a:r>
          </a:p>
          <a:p>
            <a:pPr marL="228600" indent="-228600">
              <a:buAutoNum type="arabicPeriod"/>
            </a:pPr>
            <a:endParaRPr lang="en-GB" sz="1100"/>
          </a:p>
          <a:p>
            <a:pPr marL="228600" indent="-228600">
              <a:buAutoNum type="arabicPeriod"/>
            </a:pPr>
            <a:endParaRPr lang="en-GB" sz="11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23528" y="4951333"/>
                <a:ext cx="1656184" cy="952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/>
                  <a:t>7. Match the proportions to the graphs..</a:t>
                </a:r>
              </a:p>
              <a:p>
                <a:pPr marL="285750" indent="-285750">
                  <a:buAutoNum type="romanLcParenBoth"/>
                </a:pP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/>
                      </a:rPr>
                      <m:t>𝑦</m:t>
                    </m:r>
                    <m:r>
                      <a:rPr lang="en-GB" sz="1100" b="0" i="1" smtClean="0">
                        <a:latin typeface="Cambria Math"/>
                        <a:ea typeface="Cambria Math"/>
                      </a:rPr>
                      <m:t>∝</m:t>
                    </m:r>
                    <m:r>
                      <a:rPr lang="en-GB" sz="1100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en-GB" sz="1100" b="0" dirty="0" smtClean="0">
                  <a:ea typeface="Cambria Math"/>
                </a:endParaRPr>
              </a:p>
              <a:p>
                <a:pPr marL="285750" indent="-285750">
                  <a:buAutoNum type="romanLcParenBoth"/>
                </a:pP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/>
                      </a:rPr>
                      <m:t>𝑦</m:t>
                    </m:r>
                    <m:r>
                      <a:rPr lang="en-GB" sz="1100" b="0" i="1" smtClean="0">
                        <a:latin typeface="Cambria Math"/>
                        <a:ea typeface="Cambria Math"/>
                      </a:rPr>
                      <m:t>∝</m:t>
                    </m:r>
                    <m:f>
                      <m:fPr>
                        <m:type m:val="skw"/>
                        <m:ctrlPr>
                          <a:rPr lang="en-GB" sz="11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GB" sz="11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11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sz="11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1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1100" dirty="0" smtClean="0"/>
              </a:p>
              <a:p>
                <a:pPr marL="285750" indent="-285750">
                  <a:buAutoNum type="romanLcParenBoth"/>
                </a:pP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/>
                      </a:rPr>
                      <m:t>𝑦</m:t>
                    </m:r>
                    <m:r>
                      <a:rPr lang="en-GB" sz="1100" b="0" i="1" smtClean="0">
                        <a:latin typeface="Cambria Math"/>
                        <a:ea typeface="Cambria Math"/>
                      </a:rPr>
                      <m:t>∝</m:t>
                    </m:r>
                    <m:rad>
                      <m:radPr>
                        <m:degHide m:val="on"/>
                        <m:ctrlPr>
                          <a:rPr lang="en-GB" sz="11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GB" sz="11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GB" sz="1100" dirty="0" smtClean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951333"/>
                <a:ext cx="1656184" cy="95250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641" b="-198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2363880" y="4951333"/>
            <a:ext cx="0" cy="7819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63880" y="5733256"/>
            <a:ext cx="8399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23728" y="4869160"/>
            <a:ext cx="240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3023827" y="56255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3588016" y="4977773"/>
            <a:ext cx="0" cy="7819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88016" y="5759696"/>
            <a:ext cx="8399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347864" y="4895600"/>
            <a:ext cx="240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247963" y="56519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848157" y="4951333"/>
            <a:ext cx="0" cy="7819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848157" y="5733256"/>
            <a:ext cx="8399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608005" y="4869160"/>
            <a:ext cx="240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5508104" y="56255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40" name="Freeform 39"/>
          <p:cNvSpPr/>
          <p:nvPr/>
        </p:nvSpPr>
        <p:spPr>
          <a:xfrm>
            <a:off x="2368062" y="5111262"/>
            <a:ext cx="773723" cy="621323"/>
          </a:xfrm>
          <a:custGeom>
            <a:avLst/>
            <a:gdLst>
              <a:gd name="connsiteX0" fmla="*/ 0 w 773723"/>
              <a:gd name="connsiteY0" fmla="*/ 621323 h 621323"/>
              <a:gd name="connsiteX1" fmla="*/ 93784 w 773723"/>
              <a:gd name="connsiteY1" fmla="*/ 433753 h 621323"/>
              <a:gd name="connsiteX2" fmla="*/ 246184 w 773723"/>
              <a:gd name="connsiteY2" fmla="*/ 257907 h 621323"/>
              <a:gd name="connsiteX3" fmla="*/ 504092 w 773723"/>
              <a:gd name="connsiteY3" fmla="*/ 70338 h 621323"/>
              <a:gd name="connsiteX4" fmla="*/ 773723 w 773723"/>
              <a:gd name="connsiteY4" fmla="*/ 0 h 621323"/>
              <a:gd name="connsiteX5" fmla="*/ 773723 w 773723"/>
              <a:gd name="connsiteY5" fmla="*/ 0 h 621323"/>
              <a:gd name="connsiteX6" fmla="*/ 773723 w 773723"/>
              <a:gd name="connsiteY6" fmla="*/ 0 h 621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3723" h="621323">
                <a:moveTo>
                  <a:pt x="0" y="621323"/>
                </a:moveTo>
                <a:cubicBezTo>
                  <a:pt x="26376" y="557822"/>
                  <a:pt x="52753" y="494322"/>
                  <a:pt x="93784" y="433753"/>
                </a:cubicBezTo>
                <a:cubicBezTo>
                  <a:pt x="134815" y="373184"/>
                  <a:pt x="177799" y="318476"/>
                  <a:pt x="246184" y="257907"/>
                </a:cubicBezTo>
                <a:cubicBezTo>
                  <a:pt x="314569" y="197338"/>
                  <a:pt x="416169" y="113322"/>
                  <a:pt x="504092" y="70338"/>
                </a:cubicBezTo>
                <a:cubicBezTo>
                  <a:pt x="592015" y="27354"/>
                  <a:pt x="773723" y="0"/>
                  <a:pt x="773723" y="0"/>
                </a:cubicBezTo>
                <a:lnTo>
                  <a:pt x="773723" y="0"/>
                </a:lnTo>
                <a:lnTo>
                  <a:pt x="773723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 42"/>
          <p:cNvSpPr/>
          <p:nvPr/>
        </p:nvSpPr>
        <p:spPr>
          <a:xfrm>
            <a:off x="3645877" y="4994031"/>
            <a:ext cx="782161" cy="717363"/>
          </a:xfrm>
          <a:custGeom>
            <a:avLst/>
            <a:gdLst>
              <a:gd name="connsiteX0" fmla="*/ 0 w 782161"/>
              <a:gd name="connsiteY0" fmla="*/ 0 h 717363"/>
              <a:gd name="connsiteX1" fmla="*/ 35169 w 782161"/>
              <a:gd name="connsiteY1" fmla="*/ 281354 h 717363"/>
              <a:gd name="connsiteX2" fmla="*/ 46892 w 782161"/>
              <a:gd name="connsiteY2" fmla="*/ 304800 h 717363"/>
              <a:gd name="connsiteX3" fmla="*/ 164123 w 782161"/>
              <a:gd name="connsiteY3" fmla="*/ 527538 h 717363"/>
              <a:gd name="connsiteX4" fmla="*/ 316523 w 782161"/>
              <a:gd name="connsiteY4" fmla="*/ 621323 h 717363"/>
              <a:gd name="connsiteX5" fmla="*/ 515815 w 782161"/>
              <a:gd name="connsiteY5" fmla="*/ 691661 h 717363"/>
              <a:gd name="connsiteX6" fmla="*/ 762000 w 782161"/>
              <a:gd name="connsiteY6" fmla="*/ 715107 h 717363"/>
              <a:gd name="connsiteX7" fmla="*/ 750277 w 782161"/>
              <a:gd name="connsiteY7" fmla="*/ 715107 h 71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2161" h="717363">
                <a:moveTo>
                  <a:pt x="0" y="0"/>
                </a:moveTo>
                <a:cubicBezTo>
                  <a:pt x="13677" y="115277"/>
                  <a:pt x="27354" y="230554"/>
                  <a:pt x="35169" y="281354"/>
                </a:cubicBezTo>
                <a:cubicBezTo>
                  <a:pt x="42984" y="332154"/>
                  <a:pt x="46892" y="304800"/>
                  <a:pt x="46892" y="304800"/>
                </a:cubicBezTo>
                <a:cubicBezTo>
                  <a:pt x="68384" y="345831"/>
                  <a:pt x="119185" y="474784"/>
                  <a:pt x="164123" y="527538"/>
                </a:cubicBezTo>
                <a:cubicBezTo>
                  <a:pt x="209061" y="580292"/>
                  <a:pt x="257908" y="593969"/>
                  <a:pt x="316523" y="621323"/>
                </a:cubicBezTo>
                <a:cubicBezTo>
                  <a:pt x="375138" y="648677"/>
                  <a:pt x="441569" y="676030"/>
                  <a:pt x="515815" y="691661"/>
                </a:cubicBezTo>
                <a:cubicBezTo>
                  <a:pt x="590061" y="707292"/>
                  <a:pt x="722923" y="711199"/>
                  <a:pt x="762000" y="715107"/>
                </a:cubicBezTo>
                <a:cubicBezTo>
                  <a:pt x="801077" y="719015"/>
                  <a:pt x="775677" y="717061"/>
                  <a:pt x="750277" y="71510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4848157" y="4994031"/>
            <a:ext cx="587939" cy="73855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372200" y="2996952"/>
            <a:ext cx="244827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In an experiment, the mass (m) of a mammal was taken after a time (t) that it was born: 1 week, 5 weeks and 15 weeks.</a:t>
            </a:r>
          </a:p>
          <a:p>
            <a:r>
              <a:rPr lang="en-GB" sz="1100" dirty="0" smtClean="0"/>
              <a:t>The results are shown  in the table.</a:t>
            </a: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73177425"/>
              </p:ext>
            </p:extLst>
          </p:nvPr>
        </p:nvGraphicFramePr>
        <p:xfrm>
          <a:off x="6514613" y="3982491"/>
          <a:ext cx="216344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393"/>
                <a:gridCol w="640080"/>
                <a:gridCol w="467043"/>
                <a:gridCol w="58293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1.65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381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=""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6444208" y="4951333"/>
                <a:ext cx="223224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/>
                  <a:t>Which rule fits the best?</a:t>
                </a:r>
              </a:p>
              <a:p>
                <a:pPr marL="228600" indent="-228600">
                  <a:buAutoNum type="alphaLcParenR"/>
                </a:pP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/>
                      </a:rPr>
                      <m:t>𝑚</m:t>
                    </m:r>
                    <m:r>
                      <a:rPr lang="en-GB" sz="1100" b="0" i="1" smtClean="0">
                        <a:latin typeface="Cambria Math"/>
                        <a:ea typeface="Cambria Math"/>
                      </a:rPr>
                      <m:t>∝</m:t>
                    </m:r>
                    <m:r>
                      <a:rPr lang="en-GB" sz="1100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endParaRPr lang="en-GB" sz="1100" b="0" dirty="0" smtClean="0">
                  <a:ea typeface="Cambria Math"/>
                </a:endParaRPr>
              </a:p>
              <a:p>
                <a:pPr marL="228600" indent="-228600">
                  <a:buAutoNum type="alphaLcParenR"/>
                </a:pP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/>
                      </a:rPr>
                      <m:t>𝑚</m:t>
                    </m:r>
                    <m:r>
                      <a:rPr lang="en-GB" sz="1100" b="0" i="1" smtClean="0">
                        <a:latin typeface="Cambria Math"/>
                        <a:ea typeface="Cambria Math"/>
                      </a:rPr>
                      <m:t>∝</m:t>
                    </m:r>
                    <m:sSup>
                      <m:sSupPr>
                        <m:ctrlPr>
                          <a:rPr lang="en-GB" sz="11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GB" sz="11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p>
                        <m:r>
                          <a:rPr lang="en-GB" sz="11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sz="1100" b="0" dirty="0" smtClean="0">
                  <a:ea typeface="Cambria Math"/>
                </a:endParaRPr>
              </a:p>
              <a:p>
                <a:pPr marL="228600" indent="-228600">
                  <a:buAutoNum type="alphaLcParenR"/>
                </a:pP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GB" sz="11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1100" b="0" i="1" smtClean="0">
                            <a:latin typeface="Cambria Math"/>
                            <a:ea typeface="Cambria Math"/>
                          </a:rPr>
                          <m:t>∝</m:t>
                        </m:r>
                        <m:r>
                          <a:rPr lang="en-GB" sz="1100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GB" sz="11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GB" sz="1100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4951333"/>
                <a:ext cx="2232248" cy="76944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t="-794" b="-31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29315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277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Morrison</dc:creator>
  <cp:lastModifiedBy>Joanne Morgan</cp:lastModifiedBy>
  <cp:revision>12</cp:revision>
  <dcterms:created xsi:type="dcterms:W3CDTF">2015-03-03T20:36:59Z</dcterms:created>
  <dcterms:modified xsi:type="dcterms:W3CDTF">2016-06-05T08:46:44Z</dcterms:modified>
</cp:coreProperties>
</file>