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87567" autoAdjust="0"/>
  </p:normalViewPr>
  <p:slideViewPr>
    <p:cSldViewPr>
      <p:cViewPr>
        <p:scale>
          <a:sx n="66" d="100"/>
          <a:sy n="66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F096-DF44-4AA2-A6FA-F270768A6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E9B07-6E01-433D-8178-842E3F3ED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7F0C-80EE-4628-A408-867E0AB022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0F93-103B-4C8A-AE37-F83C6257A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608B-2E15-4630-8384-E0D95D98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F9F6-1793-4FA9-8EA4-15B1006EB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7A0B-281C-4A26-90E8-8E3A0F3BA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BF1A-3C97-4928-A3AC-147A769F4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9DB6-14F3-4CC0-970E-262FD2501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92D4-5277-4E21-8EA2-D91760F04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6D9D-B1E5-413A-B1BB-AF222FA570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5911B0-E6E0-4D44-839E-2F7A7017E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492375"/>
            <a:ext cx="2879725" cy="3313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250825" y="549275"/>
            <a:ext cx="25923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Solve, equation, bracket,  inverse, denominator</a:t>
            </a:r>
            <a:endParaRPr lang="en-GB" altLang="en-US">
              <a:latin typeface="Comic Sans MS" pitchFamily="66" charset="0"/>
            </a:endParaRPr>
          </a:p>
        </p:txBody>
      </p:sp>
      <p:sp>
        <p:nvSpPr>
          <p:cNvPr id="2057" name="Text Box 35"/>
          <p:cNvSpPr txBox="1">
            <a:spLocks noChangeArrowheads="1"/>
          </p:cNvSpPr>
          <p:nvPr/>
        </p:nvSpPr>
        <p:spPr bwMode="auto">
          <a:xfrm>
            <a:off x="3059113" y="476250"/>
            <a:ext cx="2916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Name at least three careers where you would need to use equations </a:t>
            </a:r>
          </a:p>
          <a:p>
            <a:pPr algn="ctr"/>
            <a:r>
              <a:rPr lang="en-US" altLang="en-US">
                <a:latin typeface="Comic Sans MS" pitchFamily="66" charset="0"/>
              </a:rPr>
              <a:t>(excluding teaching!)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227763" y="344488"/>
            <a:ext cx="28082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Solve equations by using inverse operations to transform both sides of the equation </a:t>
            </a:r>
          </a:p>
          <a:p>
            <a:r>
              <a:rPr lang="en-GB" altLang="en-US" sz="1600">
                <a:latin typeface="Comic Sans MS" pitchFamily="66" charset="0"/>
              </a:rPr>
              <a:t>in the same way.</a:t>
            </a:r>
          </a:p>
          <a:p>
            <a:pPr algn="ctr"/>
            <a:r>
              <a:rPr lang="en-GB" altLang="en-US" sz="1600">
                <a:latin typeface="Comic Sans MS" pitchFamily="66" charset="0"/>
              </a:rPr>
              <a:t>x and ÷           </a:t>
            </a:r>
          </a:p>
          <a:p>
            <a:pPr algn="ctr"/>
            <a:r>
              <a:rPr lang="en-GB" altLang="en-US" sz="1600">
                <a:latin typeface="Comic Sans MS" pitchFamily="66" charset="0"/>
              </a:rPr>
              <a:t>+ and -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203575" y="2997200"/>
            <a:ext cx="2341563" cy="181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lphaLcParenR" startAt="4"/>
              <a:defRPr/>
            </a:pPr>
            <a:r>
              <a:rPr lang="en-US" altLang="en-US" sz="1600" u="sng" dirty="0">
                <a:latin typeface="Comic Sans MS" pitchFamily="66" charset="0"/>
              </a:rPr>
              <a:t>3x</a:t>
            </a:r>
            <a:r>
              <a:rPr lang="en-US" altLang="en-US" sz="1600" dirty="0">
                <a:latin typeface="Comic Sans MS" pitchFamily="66" charset="0"/>
              </a:rPr>
              <a:t> + 9 = 5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1600" dirty="0">
                <a:latin typeface="Comic Sans MS" pitchFamily="66" charset="0"/>
              </a:rPr>
              <a:t>	  2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arenR" startAt="5"/>
              <a:defRPr/>
            </a:pPr>
            <a:r>
              <a:rPr lang="en-US" altLang="en-US" sz="1600" dirty="0">
                <a:latin typeface="Comic Sans MS" pitchFamily="66" charset="0"/>
              </a:rPr>
              <a:t>2p – 4 = </a:t>
            </a:r>
            <a:r>
              <a:rPr lang="en-US" altLang="en-US" sz="1600" u="sng" dirty="0">
                <a:latin typeface="Comic Sans MS" pitchFamily="66" charset="0"/>
              </a:rPr>
              <a:t>3p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1600" dirty="0">
                <a:latin typeface="Comic Sans MS" pitchFamily="66" charset="0"/>
              </a:rPr>
              <a:t>		     2</a:t>
            </a:r>
          </a:p>
          <a:p>
            <a:pPr marL="342900" indent="-342900">
              <a:spcBef>
                <a:spcPct val="50000"/>
              </a:spcBef>
              <a:buFont typeface="+mj-lt"/>
              <a:buAutoNum type="alphaLcParenR" startAt="6"/>
              <a:defRPr/>
            </a:pPr>
            <a:r>
              <a:rPr lang="en-US" altLang="en-US" sz="1600" dirty="0">
                <a:latin typeface="Comic Sans MS" pitchFamily="66" charset="0"/>
              </a:rPr>
              <a:t>22 – 3a = 4a - 6 </a:t>
            </a:r>
          </a:p>
          <a:p>
            <a:pPr>
              <a:spcBef>
                <a:spcPct val="50000"/>
              </a:spcBef>
              <a:defRPr/>
            </a:pP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2060" name="Text Box 38"/>
          <p:cNvSpPr txBox="1">
            <a:spLocks noChangeArrowheads="1"/>
          </p:cNvSpPr>
          <p:nvPr/>
        </p:nvSpPr>
        <p:spPr bwMode="auto">
          <a:xfrm>
            <a:off x="6227763" y="3022600"/>
            <a:ext cx="29162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The sides of a square are 2x +1 cm and 21 – 3x in length. 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Find the value of x, and hence the area and perimeter of the square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   </a:t>
            </a:r>
          </a:p>
        </p:txBody>
      </p:sp>
      <p:sp>
        <p:nvSpPr>
          <p:cNvPr id="2061" name="TextBox 3"/>
          <p:cNvSpPr txBox="1">
            <a:spLocks noChangeArrowheads="1"/>
          </p:cNvSpPr>
          <p:nvPr/>
        </p:nvSpPr>
        <p:spPr bwMode="auto">
          <a:xfrm>
            <a:off x="7164388" y="4437063"/>
            <a:ext cx="819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2x + 1</a:t>
            </a:r>
          </a:p>
        </p:txBody>
      </p:sp>
      <p:sp>
        <p:nvSpPr>
          <p:cNvPr id="2062" name="Rectangle 5"/>
          <p:cNvSpPr>
            <a:spLocks noChangeArrowheads="1"/>
          </p:cNvSpPr>
          <p:nvPr/>
        </p:nvSpPr>
        <p:spPr bwMode="auto">
          <a:xfrm>
            <a:off x="6227763" y="486886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21-3x</a:t>
            </a:r>
          </a:p>
        </p:txBody>
      </p:sp>
      <p:sp>
        <p:nvSpPr>
          <p:cNvPr id="2063" name="Rectangle 6"/>
          <p:cNvSpPr>
            <a:spLocks noChangeArrowheads="1"/>
          </p:cNvSpPr>
          <p:nvPr/>
        </p:nvSpPr>
        <p:spPr bwMode="auto">
          <a:xfrm>
            <a:off x="71438" y="2562225"/>
            <a:ext cx="2784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1) Solve these equations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250825" y="2924175"/>
            <a:ext cx="2341563" cy="2184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lphaLcParenR"/>
              <a:defRPr/>
            </a:pPr>
            <a:r>
              <a:rPr lang="en-US" altLang="en-US" sz="1600" u="sng" dirty="0">
                <a:latin typeface="Comic Sans MS" pitchFamily="66" charset="0"/>
              </a:rPr>
              <a:t>3b</a:t>
            </a:r>
            <a:r>
              <a:rPr lang="en-US" altLang="en-US" sz="1600" dirty="0">
                <a:latin typeface="Comic Sans MS" pitchFamily="66" charset="0"/>
              </a:rPr>
              <a:t> = 12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altLang="en-US" sz="1600" dirty="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1600" u="sng" dirty="0">
                <a:latin typeface="Comic Sans MS" pitchFamily="66" charset="0"/>
              </a:rPr>
              <a:t>2 + y</a:t>
            </a:r>
            <a:r>
              <a:rPr lang="en-US" altLang="en-US" sz="1600" dirty="0">
                <a:latin typeface="Comic Sans MS" pitchFamily="66" charset="0"/>
              </a:rPr>
              <a:t>  = 3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altLang="en-US" sz="1600" dirty="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altLang="en-US" sz="1600" u="sng" dirty="0">
                <a:latin typeface="Comic Sans MS" pitchFamily="66" charset="0"/>
              </a:rPr>
              <a:t>  32  </a:t>
            </a:r>
            <a:r>
              <a:rPr lang="en-US" altLang="en-US" sz="1600" dirty="0">
                <a:latin typeface="Comic Sans MS" pitchFamily="66" charset="0"/>
              </a:rPr>
              <a:t> = 10 </a:t>
            </a:r>
          </a:p>
          <a:p>
            <a:pPr>
              <a:spcBef>
                <a:spcPct val="50000"/>
              </a:spcBef>
              <a:defRPr/>
            </a:pP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2065" name="TextBox 7"/>
          <p:cNvSpPr txBox="1">
            <a:spLocks noChangeArrowheads="1"/>
          </p:cNvSpPr>
          <p:nvPr/>
        </p:nvSpPr>
        <p:spPr bwMode="auto">
          <a:xfrm>
            <a:off x="611188" y="3213100"/>
            <a:ext cx="309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Comic Sans MS" pitchFamily="66" charset="0"/>
              </a:rPr>
              <a:t>2</a:t>
            </a:r>
          </a:p>
        </p:txBody>
      </p:sp>
      <p:sp>
        <p:nvSpPr>
          <p:cNvPr id="2066" name="TextBox 26"/>
          <p:cNvSpPr txBox="1">
            <a:spLocks noChangeArrowheads="1"/>
          </p:cNvSpPr>
          <p:nvPr/>
        </p:nvSpPr>
        <p:spPr bwMode="auto">
          <a:xfrm>
            <a:off x="755650" y="3860800"/>
            <a:ext cx="30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Comic Sans MS" pitchFamily="66" charset="0"/>
              </a:rPr>
              <a:t>9</a:t>
            </a:r>
          </a:p>
        </p:txBody>
      </p:sp>
      <p:sp>
        <p:nvSpPr>
          <p:cNvPr id="2067" name="TextBox 27"/>
          <p:cNvSpPr txBox="1">
            <a:spLocks noChangeArrowheads="1"/>
          </p:cNvSpPr>
          <p:nvPr/>
        </p:nvSpPr>
        <p:spPr bwMode="auto">
          <a:xfrm>
            <a:off x="611188" y="4581525"/>
            <a:ext cx="638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Comic Sans MS" pitchFamily="66" charset="0"/>
              </a:rPr>
              <a:t>d - 2</a:t>
            </a: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207963" y="5476875"/>
            <a:ext cx="2132012" cy="954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Tx/>
              <a:buAutoNum type="alphaLcParenR"/>
              <a:defRPr/>
            </a:pPr>
            <a:r>
              <a:rPr lang="en-US" altLang="en-US" sz="1600" u="sng" dirty="0">
                <a:latin typeface="Comic Sans MS" pitchFamily="66" charset="0"/>
              </a:rPr>
              <a:t>3(m + 2) </a:t>
            </a:r>
            <a:r>
              <a:rPr lang="en-US" altLang="en-US" sz="1600" dirty="0">
                <a:latin typeface="Comic Sans MS" pitchFamily="66" charset="0"/>
              </a:rPr>
              <a:t>= 3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1600" dirty="0">
                <a:latin typeface="Comic Sans MS" pitchFamily="66" charset="0"/>
              </a:rPr>
              <a:t>	       5</a:t>
            </a:r>
          </a:p>
          <a:p>
            <a:pPr>
              <a:spcBef>
                <a:spcPct val="50000"/>
              </a:spcBef>
              <a:defRPr/>
            </a:pP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2069" name="Rectangle 29"/>
          <p:cNvSpPr>
            <a:spLocks noChangeArrowheads="1"/>
          </p:cNvSpPr>
          <p:nvPr/>
        </p:nvSpPr>
        <p:spPr bwMode="auto">
          <a:xfrm>
            <a:off x="71438" y="5087938"/>
            <a:ext cx="4102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2) Solve equations involving brackets</a:t>
            </a:r>
          </a:p>
        </p:txBody>
      </p:sp>
      <p:sp>
        <p:nvSpPr>
          <p:cNvPr id="2070" name="Rectangle 8"/>
          <p:cNvSpPr>
            <a:spLocks noChangeArrowheads="1"/>
          </p:cNvSpPr>
          <p:nvPr/>
        </p:nvSpPr>
        <p:spPr bwMode="auto">
          <a:xfrm>
            <a:off x="3287713" y="5457825"/>
            <a:ext cx="2147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lphaLcParenR" startAt="2"/>
            </a:pPr>
            <a:r>
              <a:rPr lang="en-US" altLang="en-US" sz="1600" u="sng">
                <a:latin typeface="Comic Sans MS" pitchFamily="66" charset="0"/>
              </a:rPr>
              <a:t>8(n – 1) </a:t>
            </a:r>
            <a:r>
              <a:rPr lang="en-US" altLang="en-US" sz="1600">
                <a:latin typeface="Comic Sans MS" pitchFamily="66" charset="0"/>
              </a:rPr>
              <a:t>= </a:t>
            </a:r>
            <a:r>
              <a:rPr lang="en-US" altLang="en-US" sz="1600" u="sng">
                <a:latin typeface="Comic Sans MS" pitchFamily="66" charset="0"/>
              </a:rPr>
              <a:t>3n – 4</a:t>
            </a:r>
          </a:p>
          <a:p>
            <a:pPr marL="342900" indent="-342900"/>
            <a:r>
              <a:rPr lang="en-US" altLang="en-US" sz="1600">
                <a:latin typeface="Comic Sans MS" pitchFamily="66" charset="0"/>
              </a:rPr>
              <a:t>	      5            2</a:t>
            </a:r>
          </a:p>
        </p:txBody>
      </p:sp>
      <p:sp>
        <p:nvSpPr>
          <p:cNvPr id="2071" name="WordArt 9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592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72" name="WordArt 29"/>
          <p:cNvSpPr>
            <a:spLocks noChangeArrowheads="1" noChangeShapeType="1" noTextEdit="1"/>
          </p:cNvSpPr>
          <p:nvPr/>
        </p:nvSpPr>
        <p:spPr bwMode="auto">
          <a:xfrm>
            <a:off x="3492500" y="1158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3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4" name="WordArt 13"/>
          <p:cNvSpPr>
            <a:spLocks noChangeArrowheads="1" noChangeShapeType="1" noTextEdit="1"/>
          </p:cNvSpPr>
          <p:nvPr/>
        </p:nvSpPr>
        <p:spPr bwMode="auto">
          <a:xfrm>
            <a:off x="6804025" y="257016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4797425"/>
            <a:ext cx="935038" cy="86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76" name="TextBox 29"/>
          <p:cNvSpPr txBox="1">
            <a:spLocks noChangeArrowheads="1"/>
          </p:cNvSpPr>
          <p:nvPr/>
        </p:nvSpPr>
        <p:spPr bwMode="auto">
          <a:xfrm>
            <a:off x="179388" y="6021388"/>
            <a:ext cx="5832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3)The answer to the equation x</a:t>
            </a:r>
            <a:r>
              <a:rPr lang="en-GB" baseline="30000">
                <a:latin typeface="Comic Sans MS" pitchFamily="66" charset="0"/>
              </a:rPr>
              <a:t>3</a:t>
            </a:r>
            <a:r>
              <a:rPr lang="en-GB">
                <a:latin typeface="Comic Sans MS" pitchFamily="66" charset="0"/>
              </a:rPr>
              <a:t> – 2x = 88 lies between 4 and 5 Solve by trial and error to 1 d.p. </a:t>
            </a:r>
          </a:p>
        </p:txBody>
      </p:sp>
      <p:sp>
        <p:nvSpPr>
          <p:cNvPr id="2077" name="Rectangle 8"/>
          <p:cNvSpPr>
            <a:spLocks noChangeArrowheads="1"/>
          </p:cNvSpPr>
          <p:nvPr/>
        </p:nvSpPr>
        <p:spPr bwMode="auto">
          <a:xfrm>
            <a:off x="6156325" y="5876925"/>
            <a:ext cx="2879725" cy="792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" name="Rectangle 32"/>
          <p:cNvSpPr/>
          <p:nvPr/>
        </p:nvSpPr>
        <p:spPr>
          <a:xfrm>
            <a:off x="6391323" y="5949280"/>
            <a:ext cx="2752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Homework effort  </a:t>
            </a:r>
            <a:r>
              <a:rPr lang="en-GB" b="1" u="sng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   </a:t>
            </a:r>
          </a:p>
          <a:p>
            <a:pPr algn="ctr">
              <a:defRPr/>
            </a:pPr>
            <a:r>
              <a:rPr lang="en-GB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                      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167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FOS;K.Howell@seaham.durham.sch.uk</dc:creator>
  <cp:lastModifiedBy>Joanne Morgan</cp:lastModifiedBy>
  <cp:revision>17</cp:revision>
  <dcterms:created xsi:type="dcterms:W3CDTF">2014-07-24T18:08:34Z</dcterms:created>
  <dcterms:modified xsi:type="dcterms:W3CDTF">2015-03-17T14:24:24Z</dcterms:modified>
</cp:coreProperties>
</file>